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2" r:id="rId4"/>
    <p:sldId id="263" r:id="rId5"/>
    <p:sldId id="264" r:id="rId6"/>
    <p:sldId id="260" r:id="rId7"/>
    <p:sldId id="261" r:id="rId8"/>
    <p:sldId id="265" r:id="rId9"/>
    <p:sldId id="266" r:id="rId10"/>
    <p:sldId id="267" r:id="rId11"/>
    <p:sldId id="268" r:id="rId12"/>
    <p:sldId id="269" r:id="rId13"/>
    <p:sldId id="258" r:id="rId14"/>
    <p:sldId id="2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281" autoAdjust="0"/>
    <p:restoredTop sz="94660"/>
  </p:normalViewPr>
  <p:slideViewPr>
    <p:cSldViewPr>
      <p:cViewPr varScale="1">
        <p:scale>
          <a:sx n="75" d="100"/>
          <a:sy n="75" d="100"/>
        </p:scale>
        <p:origin x="-132" y="-84"/>
      </p:cViewPr>
      <p:guideLst>
        <p:guide orient="horz" pos="2160"/>
        <p:guide pos="2880"/>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EDD5A11-B6A9-40DA-B565-81C76DFC96C6}" type="datetimeFigureOut">
              <a:rPr lang="en-US" smtClean="0"/>
              <a:t>9/3/2015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B7B4ADB-1A20-480F-AA57-79972E35D08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DD5A11-B6A9-40DA-B565-81C76DFC96C6}"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B4ADB-1A20-480F-AA57-79972E35D0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DD5A11-B6A9-40DA-B565-81C76DFC96C6}"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B4ADB-1A20-480F-AA57-79972E35D0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EDD5A11-B6A9-40DA-B565-81C76DFC96C6}"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B4ADB-1A20-480F-AA57-79972E35D08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DD5A11-B6A9-40DA-B565-81C76DFC96C6}" type="datetimeFigureOut">
              <a:rPr lang="en-US" smtClean="0"/>
              <a:t>9/3/2015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B7B4ADB-1A20-480F-AA57-79972E35D08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EDD5A11-B6A9-40DA-B565-81C76DFC96C6}"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B4ADB-1A20-480F-AA57-79972E35D08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DD5A11-B6A9-40DA-B565-81C76DFC96C6}" type="datetimeFigureOut">
              <a:rPr lang="en-US" smtClean="0"/>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7B4ADB-1A20-480F-AA57-79972E35D08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DD5A11-B6A9-40DA-B565-81C76DFC96C6}" type="datetimeFigureOut">
              <a:rPr lang="en-US" smtClean="0"/>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7B4ADB-1A20-480F-AA57-79972E35D0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D5A11-B6A9-40DA-B565-81C76DFC96C6}" type="datetimeFigureOut">
              <a:rPr lang="en-US" smtClean="0"/>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7B4ADB-1A20-480F-AA57-79972E35D0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DD5A11-B6A9-40DA-B565-81C76DFC96C6}"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B4ADB-1A20-480F-AA57-79972E35D08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DD5A11-B6A9-40DA-B565-81C76DFC96C6}" type="datetimeFigureOut">
              <a:rPr lang="en-US" smtClean="0"/>
              <a:t>9/3/2015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B7B4ADB-1A20-480F-AA57-79972E35D08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EDD5A11-B6A9-40DA-B565-81C76DFC96C6}" type="datetimeFigureOut">
              <a:rPr lang="en-US" smtClean="0"/>
              <a:t>9/3/2015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B7B4ADB-1A20-480F-AA57-79972E35D0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ubanmissilecrisis.org/background/frequently-asked-questions/#1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ubanmissilecrisis.org/background/frequently-asked-questions/#1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ubanmissilecrisis.org/background/frequently-asked-questions/#1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cubanmissilecrisis.org/background/frequently-asked-questions/#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cubanmissilecrisis.org/background/frequently-asked-questions/#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ubanmissilecrisis.org/background/frequently-asked-questions/#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ubanmissilecrisis.org/background/frequently-asked-questions/#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ubanmissilecrisis.org/background/frequently-asked-questions/#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ubanmissilecrisis.org/background/frequently-asked-questions/#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ubanmissilecrisis.org/background/frequently-asked-questions/#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ubanmissilecrisis.org/background/frequently-asked-questions/#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0486" y="5791200"/>
            <a:ext cx="6400800" cy="1600200"/>
          </a:xfrm>
        </p:spPr>
        <p:txBody>
          <a:bodyPr/>
          <a:lstStyle/>
          <a:p>
            <a:r>
              <a:rPr lang="en-US" b="1" dirty="0" smtClean="0">
                <a:solidFill>
                  <a:schemeClr val="tx1"/>
                </a:solidFill>
              </a:rPr>
              <a:t>Background Info on the events leading to the Cuban Missile Crisis in October 1962</a:t>
            </a:r>
            <a:endParaRPr lang="en-US" b="1" dirty="0">
              <a:solidFill>
                <a:schemeClr val="tx1"/>
              </a:solidFill>
            </a:endParaRPr>
          </a:p>
        </p:txBody>
      </p:sp>
      <p:sp>
        <p:nvSpPr>
          <p:cNvPr id="2" name="Title 1"/>
          <p:cNvSpPr>
            <a:spLocks noGrp="1"/>
          </p:cNvSpPr>
          <p:nvPr>
            <p:ph type="ctrTitle"/>
          </p:nvPr>
        </p:nvSpPr>
        <p:spPr>
          <a:xfrm>
            <a:off x="496087" y="1600200"/>
            <a:ext cx="8229600" cy="1470025"/>
          </a:xfrm>
        </p:spPr>
        <p:txBody>
          <a:bodyPr/>
          <a:lstStyle/>
          <a:p>
            <a:r>
              <a:rPr lang="en-US" dirty="0" smtClean="0"/>
              <a:t>COLD WAR Flashpoint: </a:t>
            </a:r>
            <a:br>
              <a:rPr lang="en-US" dirty="0" smtClean="0"/>
            </a:br>
            <a:r>
              <a:rPr lang="en-US" dirty="0" smtClean="0"/>
              <a:t>CUBAN CRISIS</a:t>
            </a:r>
            <a:endParaRPr lang="en-US" dirty="0"/>
          </a:p>
        </p:txBody>
      </p:sp>
      <p:pic>
        <p:nvPicPr>
          <p:cNvPr id="7170" name="Picture 2" descr="http://www.bookwormroom.com/wp-content/uploads/2014/03/New-York-Times-on-Cuban-Missile-Crisis.jpg"/>
          <p:cNvPicPr>
            <a:picLocks noChangeAspect="1" noChangeArrowheads="1"/>
          </p:cNvPicPr>
          <p:nvPr/>
        </p:nvPicPr>
        <p:blipFill rotWithShape="1">
          <a:blip r:embed="rId2">
            <a:extLst>
              <a:ext uri="{28A0092B-C50C-407E-A947-70E740481C1C}">
                <a14:useLocalDpi xmlns:a14="http://schemas.microsoft.com/office/drawing/2010/main" val="0"/>
              </a:ext>
            </a:extLst>
          </a:blip>
          <a:srcRect l="6858" t="6889" r="3827" b="25668"/>
          <a:stretch/>
        </p:blipFill>
        <p:spPr bwMode="auto">
          <a:xfrm>
            <a:off x="2362199" y="3124200"/>
            <a:ext cx="4497375"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1534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latin typeface="Times New Roman"/>
                <a:ea typeface="Times New Roman"/>
              </a:rPr>
              <a:t/>
            </a:r>
            <a:br>
              <a:rPr lang="en-US" dirty="0">
                <a:latin typeface="Times New Roman"/>
                <a:ea typeface="Times New Roman"/>
              </a:rPr>
            </a:br>
            <a:r>
              <a:rPr lang="en-US" dirty="0">
                <a:solidFill>
                  <a:srgbClr val="000000"/>
                </a:solidFill>
                <a:latin typeface="inherit"/>
                <a:ea typeface="Times New Roman"/>
                <a:hlinkClick r:id="rId2"/>
              </a:rPr>
              <a:t>What were the Soviet forces in Cuba?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The Soviets installed 36 to 42 medium SS-4 medium-range ballistic missiles (MRBMs) in </a:t>
            </a:r>
            <a:r>
              <a:rPr lang="en-US" dirty="0" smtClean="0"/>
              <a:t>Cuba</a:t>
            </a:r>
          </a:p>
          <a:p>
            <a:r>
              <a:rPr lang="en-US" dirty="0"/>
              <a:t>Twelve short-range, Luna tactical nuclear missiles were also in Cuba</a:t>
            </a:r>
            <a:r>
              <a:rPr lang="en-US" dirty="0" smtClean="0"/>
              <a:t>.</a:t>
            </a:r>
          </a:p>
          <a:p>
            <a:r>
              <a:rPr lang="en-US" dirty="0"/>
              <a:t>The Soviets also had 80 </a:t>
            </a:r>
            <a:r>
              <a:rPr lang="en-US" dirty="0" err="1"/>
              <a:t>Sopka</a:t>
            </a:r>
            <a:r>
              <a:rPr lang="en-US" dirty="0"/>
              <a:t>-variant cruise missiles in four missile batteries arrayed along the Cuban coast. Many, if not all, of the warheads for these missiles were delivered to Cuba by the beginning of the Missile Crisis on October 14, 1962. Each missile’s warhead had an explosive capacity of 12 kilotons (three-quarters of the yield of the bomb dropped on Hiroshima</a:t>
            </a:r>
            <a:r>
              <a:rPr lang="en-US" dirty="0" smtClean="0"/>
              <a:t>).</a:t>
            </a:r>
          </a:p>
          <a:p>
            <a:r>
              <a:rPr lang="en-US" dirty="0"/>
              <a:t>There were also 42 unassembled IL-28 </a:t>
            </a:r>
            <a:r>
              <a:rPr lang="en-US" dirty="0" smtClean="0"/>
              <a:t>bombers</a:t>
            </a:r>
          </a:p>
          <a:p>
            <a:r>
              <a:rPr lang="en-US" dirty="0"/>
              <a:t>he Soviets had over 40,000 troops in Cuba.</a:t>
            </a:r>
          </a:p>
        </p:txBody>
      </p:sp>
    </p:spTree>
    <p:extLst>
      <p:ext uri="{BB962C8B-B14F-4D97-AF65-F5344CB8AC3E}">
        <p14:creationId xmlns:p14="http://schemas.microsoft.com/office/powerpoint/2010/main" val="759365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latin typeface="Times New Roman"/>
                <a:ea typeface="Times New Roman"/>
              </a:rPr>
              <a:t/>
            </a:r>
            <a:br>
              <a:rPr lang="en-US" dirty="0">
                <a:latin typeface="Times New Roman"/>
                <a:ea typeface="Times New Roman"/>
              </a:rPr>
            </a:br>
            <a:r>
              <a:rPr lang="en-US" dirty="0">
                <a:solidFill>
                  <a:srgbClr val="000000"/>
                </a:solidFill>
                <a:latin typeface="inherit"/>
                <a:ea typeface="Times New Roman"/>
                <a:hlinkClick r:id="rId2"/>
              </a:rPr>
              <a:t>Were the missiles in Cuba capable of nuking American cities?</a:t>
            </a:r>
            <a:endParaRPr lang="en-US" dirty="0"/>
          </a:p>
        </p:txBody>
      </p:sp>
      <p:sp>
        <p:nvSpPr>
          <p:cNvPr id="3" name="Content Placeholder 2"/>
          <p:cNvSpPr>
            <a:spLocks noGrp="1"/>
          </p:cNvSpPr>
          <p:nvPr>
            <p:ph sz="quarter" idx="1"/>
          </p:nvPr>
        </p:nvSpPr>
        <p:spPr/>
        <p:txBody>
          <a:bodyPr>
            <a:normAutofit fontScale="92500" lnSpcReduction="20000"/>
          </a:bodyPr>
          <a:lstStyle/>
          <a:p>
            <a:pPr fontAlgn="base"/>
            <a:r>
              <a:rPr lang="en-US" dirty="0" smtClean="0"/>
              <a:t>45 </a:t>
            </a:r>
            <a:r>
              <a:rPr lang="en-US" dirty="0"/>
              <a:t>warheads suitable for use on the 36 MRBMs arrived on October 4, 1962. </a:t>
            </a:r>
            <a:endParaRPr lang="en-US" dirty="0" smtClean="0"/>
          </a:p>
          <a:p>
            <a:pPr fontAlgn="base"/>
            <a:r>
              <a:rPr lang="en-US" dirty="0" smtClean="0"/>
              <a:t>Had </a:t>
            </a:r>
            <a:r>
              <a:rPr lang="en-US" dirty="0"/>
              <a:t>the Americans discovered the missile sites two weeks later, the MRBMs would have been armed and ready for launch against the United States. </a:t>
            </a:r>
            <a:endParaRPr lang="en-US" dirty="0" smtClean="0"/>
          </a:p>
          <a:p>
            <a:pPr fontAlgn="base"/>
            <a:r>
              <a:rPr lang="en-US" dirty="0" smtClean="0"/>
              <a:t>Had </a:t>
            </a:r>
            <a:r>
              <a:rPr lang="en-US" dirty="0"/>
              <a:t>the IL-28s successfully penetrated America’s air defenses in the southeast, they could have hit American cities.</a:t>
            </a:r>
          </a:p>
          <a:p>
            <a:pPr fontAlgn="base"/>
            <a:r>
              <a:rPr lang="en-US" dirty="0"/>
              <a:t>If the U.S. had invaded Cuba, the local commander had been authorized to use tactical nuclear weapons in defense of the island. President Kennedy and his advisers were not aware of this. If tactical nuclear weapons had been used against U.S. forces, escalation to full nuclear war between the superpowers would have been very likely.</a:t>
            </a:r>
          </a:p>
          <a:p>
            <a:endParaRPr lang="en-US" dirty="0"/>
          </a:p>
        </p:txBody>
      </p:sp>
    </p:spTree>
    <p:extLst>
      <p:ext uri="{BB962C8B-B14F-4D97-AF65-F5344CB8AC3E}">
        <p14:creationId xmlns:p14="http://schemas.microsoft.com/office/powerpoint/2010/main" val="225228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solidFill>
                  <a:srgbClr val="000000"/>
                </a:solidFill>
                <a:latin typeface="inherit"/>
                <a:ea typeface="Calibri"/>
                <a:cs typeface="Times New Roman"/>
                <a:hlinkClick r:id="rId2"/>
              </a:rPr>
              <a:t>What did the United States know about the Cuban missiles at the time of the crisis?</a:t>
            </a:r>
            <a:endParaRPr lang="en-US" dirty="0"/>
          </a:p>
        </p:txBody>
      </p:sp>
      <p:sp>
        <p:nvSpPr>
          <p:cNvPr id="3" name="Content Placeholder 2"/>
          <p:cNvSpPr>
            <a:spLocks noGrp="1"/>
          </p:cNvSpPr>
          <p:nvPr>
            <p:ph sz="quarter" idx="1"/>
          </p:nvPr>
        </p:nvSpPr>
        <p:spPr/>
        <p:txBody>
          <a:bodyPr/>
          <a:lstStyle/>
          <a:p>
            <a:pPr fontAlgn="base"/>
            <a:r>
              <a:rPr lang="en-US" dirty="0"/>
              <a:t>The Americans identified 40 missile launchers in Cuba: these were the apparatuses necessary to launch a missile. There were 24 MRBM launchers and 16 IRBMs launchers.</a:t>
            </a:r>
          </a:p>
          <a:p>
            <a:pPr fontAlgn="base"/>
            <a:endParaRPr lang="en-US" dirty="0" smtClean="0"/>
          </a:p>
          <a:p>
            <a:pPr fontAlgn="base"/>
            <a:r>
              <a:rPr lang="en-US" dirty="0" smtClean="0"/>
              <a:t>At </a:t>
            </a:r>
            <a:r>
              <a:rPr lang="en-US" dirty="0"/>
              <a:t>the time, according to Robert McNamara, the Americans did not believe there were nuclear warheads in Cuba. They also only estimated  that there were 10,000 Soviet soldiers in Cuba, not the 40,000 that were actually there.</a:t>
            </a:r>
          </a:p>
          <a:p>
            <a:endParaRPr lang="en-US" dirty="0"/>
          </a:p>
        </p:txBody>
      </p:sp>
    </p:spTree>
    <p:extLst>
      <p:ext uri="{BB962C8B-B14F-4D97-AF65-F5344CB8AC3E}">
        <p14:creationId xmlns:p14="http://schemas.microsoft.com/office/powerpoint/2010/main" val="697443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latin typeface="Times New Roman"/>
                <a:ea typeface="Times New Roman"/>
              </a:rPr>
              <a:t/>
            </a:r>
            <a:br>
              <a:rPr lang="en-US" dirty="0">
                <a:latin typeface="Times New Roman"/>
                <a:ea typeface="Times New Roman"/>
              </a:rPr>
            </a:br>
            <a:r>
              <a:rPr lang="en-US" sz="3600" dirty="0">
                <a:solidFill>
                  <a:srgbClr val="000000"/>
                </a:solidFill>
                <a:latin typeface="inherit"/>
                <a:ea typeface="Times New Roman"/>
                <a:hlinkClick r:id="rId2"/>
              </a:rPr>
              <a:t>Who were the American and Soviet leaders during the Cuban Missile Crisis?</a:t>
            </a:r>
            <a:endParaRPr lang="en-US" dirty="0"/>
          </a:p>
        </p:txBody>
      </p:sp>
      <p:sp>
        <p:nvSpPr>
          <p:cNvPr id="3" name="Content Placeholder 2"/>
          <p:cNvSpPr>
            <a:spLocks noGrp="1"/>
          </p:cNvSpPr>
          <p:nvPr>
            <p:ph sz="quarter" idx="1"/>
          </p:nvPr>
        </p:nvSpPr>
        <p:spPr/>
        <p:txBody>
          <a:bodyPr/>
          <a:lstStyle/>
          <a:p>
            <a:r>
              <a:rPr lang="en-US" dirty="0"/>
              <a:t>John F. Kennedy was President of the United States, having been elected in 1960. </a:t>
            </a:r>
            <a:endParaRPr lang="en-US" dirty="0" smtClean="0"/>
          </a:p>
          <a:p>
            <a:r>
              <a:rPr lang="en-US" dirty="0" smtClean="0"/>
              <a:t>Nikita </a:t>
            </a:r>
            <a:r>
              <a:rPr lang="en-US" dirty="0"/>
              <a:t>Khrushchev assumed control of the Soviet Union in 1953 following the death of the previous leader Joseph Stalin. </a:t>
            </a:r>
          </a:p>
        </p:txBody>
      </p:sp>
      <p:pic>
        <p:nvPicPr>
          <p:cNvPr id="1026" name="Picture 2" descr="http://i660.photobucket.com/albums/uu330/cthulhu19887/history/f208ea7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200400"/>
            <a:ext cx="4876800" cy="3460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326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solidFill>
                  <a:srgbClr val="000000"/>
                </a:solidFill>
                <a:latin typeface="inherit"/>
                <a:ea typeface="Times New Roman"/>
                <a:hlinkClick r:id="rId2"/>
              </a:rPr>
              <a:t>What was EXCOMM?</a:t>
            </a:r>
            <a:r>
              <a:rPr lang="en-US" dirty="0">
                <a:latin typeface="Times New Roman"/>
                <a:ea typeface="Times New Roman"/>
              </a:rPr>
              <a:t/>
            </a:r>
            <a:br>
              <a:rPr lang="en-US" dirty="0">
                <a:latin typeface="Times New Roman"/>
                <a:ea typeface="Times New Roman"/>
              </a:rPr>
            </a:br>
            <a:endParaRPr lang="en-US" dirty="0"/>
          </a:p>
        </p:txBody>
      </p:sp>
      <p:sp>
        <p:nvSpPr>
          <p:cNvPr id="3" name="Content Placeholder 2"/>
          <p:cNvSpPr>
            <a:spLocks noGrp="1"/>
          </p:cNvSpPr>
          <p:nvPr>
            <p:ph sz="quarter" idx="1"/>
          </p:nvPr>
        </p:nvSpPr>
        <p:spPr/>
        <p:txBody>
          <a:bodyPr/>
          <a:lstStyle/>
          <a:p>
            <a:r>
              <a:rPr lang="en-US" dirty="0"/>
              <a:t>The Executive Committee of the National Security Council, or </a:t>
            </a:r>
            <a:r>
              <a:rPr lang="en-US" dirty="0" smtClean="0"/>
              <a:t>EXCOMM</a:t>
            </a:r>
            <a:r>
              <a:rPr lang="en-US" dirty="0"/>
              <a:t> </a:t>
            </a:r>
            <a:r>
              <a:rPr lang="en-US" dirty="0" smtClean="0"/>
              <a:t>was:</a:t>
            </a:r>
          </a:p>
          <a:p>
            <a:pPr lvl="1"/>
            <a:r>
              <a:rPr lang="en-US" dirty="0" smtClean="0"/>
              <a:t>A </a:t>
            </a:r>
            <a:r>
              <a:rPr lang="en-US" dirty="0"/>
              <a:t>group of American officials within the White House who were consulted during the Cuban Missile Crisis. </a:t>
            </a:r>
            <a:endParaRPr lang="en-US" dirty="0" smtClean="0"/>
          </a:p>
          <a:p>
            <a:pPr lvl="1"/>
            <a:r>
              <a:rPr lang="en-US" dirty="0" smtClean="0"/>
              <a:t>EXCOMM </a:t>
            </a:r>
            <a:r>
              <a:rPr lang="en-US" dirty="0"/>
              <a:t>served as an advisory council to Kennedy during the Crisis</a:t>
            </a:r>
            <a:r>
              <a:rPr lang="en-US" dirty="0" smtClean="0"/>
              <a:t>.</a:t>
            </a:r>
          </a:p>
          <a:p>
            <a:r>
              <a:rPr lang="en-US" dirty="0" smtClean="0"/>
              <a:t>Wide Range of official and unofficial advisors. Some Military, Some Civilian</a:t>
            </a:r>
            <a:endParaRPr lang="en-US" dirty="0"/>
          </a:p>
        </p:txBody>
      </p:sp>
      <p:pic>
        <p:nvPicPr>
          <p:cNvPr id="2050" name="Picture 2" descr="http://www.jfklibrary.org/~/media/assets/Audiovisual/Still%20Photographs/C%20-%20Cecil%20Stoughton%20-%20Office%20of%20the%20Military%20Aide/ST-A26-25-62%20WideC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724400"/>
            <a:ext cx="7239000" cy="2000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794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solidFill>
                  <a:srgbClr val="000000"/>
                </a:solidFill>
                <a:latin typeface="inherit"/>
                <a:ea typeface="Times New Roman"/>
                <a:hlinkClick r:id="rId2"/>
              </a:rPr>
              <a:t>What was the Cold War?</a:t>
            </a:r>
            <a:r>
              <a:rPr lang="en-US" dirty="0">
                <a:latin typeface="Times New Roman"/>
                <a:ea typeface="Times New Roman"/>
              </a:rPr>
              <a:t/>
            </a:r>
            <a:br>
              <a:rPr lang="en-US" dirty="0">
                <a:latin typeface="Times New Roman"/>
                <a:ea typeface="Times New Roman"/>
              </a:rPr>
            </a:b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The Cold War was a political struggle between the Western world, represented by the United States and NATO allies and the Eastern Bloc, organized by the Union of Soviet Socialist Republics (sometimes referred to as the Soviet Union or USSR) and its allies. </a:t>
            </a:r>
            <a:endParaRPr lang="en-US" dirty="0" smtClean="0"/>
          </a:p>
          <a:p>
            <a:r>
              <a:rPr lang="en-US" dirty="0" smtClean="0"/>
              <a:t>From </a:t>
            </a:r>
            <a:r>
              <a:rPr lang="en-US" dirty="0"/>
              <a:t>roughly the end of World War II in 1945 until 1991, the U.S. and the Soviet Union competed against each other to demonstrate the superiority of each one’s politico-economic system: democracy and capitalism vs. authoritarianism and </a:t>
            </a:r>
            <a:r>
              <a:rPr lang="en-US" dirty="0" smtClean="0"/>
              <a:t>communism </a:t>
            </a:r>
          </a:p>
          <a:p>
            <a:r>
              <a:rPr lang="en-US" dirty="0" smtClean="0"/>
              <a:t>During </a:t>
            </a:r>
            <a:r>
              <a:rPr lang="en-US" dirty="0"/>
              <a:t>the Cold War, neither side directly engaged in all-out war with each other. However, they competed through proxy </a:t>
            </a:r>
            <a:r>
              <a:rPr lang="en-US" dirty="0" smtClean="0"/>
              <a:t>conflicts</a:t>
            </a:r>
          </a:p>
          <a:p>
            <a:pPr lvl="1"/>
            <a:r>
              <a:rPr lang="en-US" dirty="0" smtClean="0"/>
              <a:t>whether </a:t>
            </a:r>
            <a:r>
              <a:rPr lang="en-US" dirty="0"/>
              <a:t>political (supporting democratic or communist parties), economic (development </a:t>
            </a:r>
            <a:r>
              <a:rPr lang="en-US" dirty="0" smtClean="0"/>
              <a:t>aid)</a:t>
            </a:r>
          </a:p>
          <a:p>
            <a:pPr lvl="1"/>
            <a:r>
              <a:rPr lang="en-US" dirty="0" smtClean="0"/>
              <a:t>military </a:t>
            </a:r>
            <a:r>
              <a:rPr lang="en-US" dirty="0"/>
              <a:t>(supporting opposing forces in the “Third World”). </a:t>
            </a:r>
            <a:endParaRPr lang="en-US" dirty="0" smtClean="0"/>
          </a:p>
          <a:p>
            <a:r>
              <a:rPr lang="en-US" dirty="0" smtClean="0"/>
              <a:t>Initially</a:t>
            </a:r>
            <a:r>
              <a:rPr lang="en-US" dirty="0"/>
              <a:t>, the superpowers focused on post-World War II Europe as they tried to win over states to their sides. As the Cold War progressed and dividing lines in Europe were consolidated, the superpowers increasingly focused on the developing world in South America, Asia, and Africa.</a:t>
            </a:r>
          </a:p>
        </p:txBody>
      </p:sp>
    </p:spTree>
    <p:extLst>
      <p:ext uri="{BB962C8B-B14F-4D97-AF65-F5344CB8AC3E}">
        <p14:creationId xmlns:p14="http://schemas.microsoft.com/office/powerpoint/2010/main" val="3470086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latin typeface="Times New Roman"/>
                <a:ea typeface="Times New Roman"/>
              </a:rPr>
              <a:t/>
            </a:r>
            <a:br>
              <a:rPr lang="en-US" dirty="0">
                <a:latin typeface="Times New Roman"/>
                <a:ea typeface="Times New Roman"/>
              </a:rPr>
            </a:br>
            <a:r>
              <a:rPr lang="en-US" dirty="0">
                <a:solidFill>
                  <a:srgbClr val="000000"/>
                </a:solidFill>
                <a:latin typeface="inherit"/>
                <a:ea typeface="Times New Roman"/>
                <a:hlinkClick r:id="rId2"/>
              </a:rPr>
              <a:t>What is NATO? What was the Warsaw Pact?</a:t>
            </a:r>
            <a:endParaRPr lang="en-US" dirty="0"/>
          </a:p>
        </p:txBody>
      </p:sp>
      <p:sp>
        <p:nvSpPr>
          <p:cNvPr id="3" name="Content Placeholder 2"/>
          <p:cNvSpPr>
            <a:spLocks noGrp="1"/>
          </p:cNvSpPr>
          <p:nvPr>
            <p:ph sz="quarter" idx="1"/>
          </p:nvPr>
        </p:nvSpPr>
        <p:spPr/>
        <p:txBody>
          <a:bodyPr>
            <a:normAutofit fontScale="85000" lnSpcReduction="20000"/>
          </a:bodyPr>
          <a:lstStyle/>
          <a:p>
            <a:pPr fontAlgn="base"/>
            <a:r>
              <a:rPr lang="en-US" dirty="0"/>
              <a:t>The North Atlantic Treaty Organization, or NATO, is an alliance of countries formed initially from a core of Western European and North American states (the U.S., Canada, the UK, and others). </a:t>
            </a:r>
            <a:endParaRPr lang="en-US" dirty="0" smtClean="0"/>
          </a:p>
          <a:p>
            <a:pPr lvl="1" fontAlgn="base"/>
            <a:r>
              <a:rPr lang="en-US" dirty="0" smtClean="0"/>
              <a:t>Founded </a:t>
            </a:r>
            <a:r>
              <a:rPr lang="en-US" dirty="0"/>
              <a:t>in 1949, the alliance aimed to deter a Soviet invasion of Western Europe. </a:t>
            </a:r>
            <a:endParaRPr lang="en-US" dirty="0" smtClean="0"/>
          </a:p>
          <a:p>
            <a:pPr lvl="1" fontAlgn="base"/>
            <a:r>
              <a:rPr lang="en-US" dirty="0" smtClean="0"/>
              <a:t>The </a:t>
            </a:r>
            <a:r>
              <a:rPr lang="en-US" dirty="0"/>
              <a:t>alliance provided for collective defense, meaning that an attack against one member state was an attack against all members of the alliance. </a:t>
            </a:r>
            <a:endParaRPr lang="en-US" dirty="0" smtClean="0"/>
          </a:p>
          <a:p>
            <a:pPr lvl="1" fontAlgn="base"/>
            <a:r>
              <a:rPr lang="en-US" dirty="0" smtClean="0"/>
              <a:t>NATO </a:t>
            </a:r>
            <a:r>
              <a:rPr lang="en-US" dirty="0"/>
              <a:t>still exists and has added many ex-Communist countries in Europe as part of the alliance.</a:t>
            </a:r>
          </a:p>
          <a:p>
            <a:pPr fontAlgn="base"/>
            <a:r>
              <a:rPr lang="en-US" dirty="0"/>
              <a:t>The Warsaw Pact was the Soviet version of NATO: it was an alliance of the Soviet Union and its Eastern European satellites. </a:t>
            </a:r>
            <a:endParaRPr lang="en-US" dirty="0" smtClean="0"/>
          </a:p>
          <a:p>
            <a:pPr lvl="1" fontAlgn="base"/>
            <a:r>
              <a:rPr lang="en-US" dirty="0" smtClean="0"/>
              <a:t>The </a:t>
            </a:r>
            <a:r>
              <a:rPr lang="en-US" dirty="0"/>
              <a:t>alliance was formed to deter a Western invasion of the member states that were part of the USSR’s sphere of influence. </a:t>
            </a:r>
            <a:endParaRPr lang="en-US" dirty="0" smtClean="0"/>
          </a:p>
          <a:p>
            <a:pPr lvl="1" fontAlgn="base"/>
            <a:r>
              <a:rPr lang="en-US" dirty="0" smtClean="0"/>
              <a:t>It </a:t>
            </a:r>
            <a:r>
              <a:rPr lang="en-US" dirty="0"/>
              <a:t>was founded in 1955, in part due to West Germany’s accession to NATO, and was sometimes referred to as the Eastern Bloc. The decline and fall of the Soviet Union led to the Warsaw Pact’s dissolution in 1991.</a:t>
            </a:r>
          </a:p>
          <a:p>
            <a:endParaRPr lang="en-US" dirty="0"/>
          </a:p>
        </p:txBody>
      </p:sp>
    </p:spTree>
    <p:extLst>
      <p:ext uri="{BB962C8B-B14F-4D97-AF65-F5344CB8AC3E}">
        <p14:creationId xmlns:p14="http://schemas.microsoft.com/office/powerpoint/2010/main" val="1869303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latin typeface="Times New Roman"/>
                <a:ea typeface="Times New Roman"/>
              </a:rPr>
              <a:t/>
            </a:r>
            <a:br>
              <a:rPr lang="en-US" dirty="0">
                <a:latin typeface="Times New Roman"/>
                <a:ea typeface="Times New Roman"/>
              </a:rPr>
            </a:br>
            <a:r>
              <a:rPr lang="en-US" dirty="0">
                <a:solidFill>
                  <a:srgbClr val="000000"/>
                </a:solidFill>
                <a:latin typeface="inherit"/>
                <a:ea typeface="Times New Roman"/>
                <a:hlinkClick r:id="rId2"/>
              </a:rPr>
              <a:t>What was the Berlin Blockade of 1948?</a:t>
            </a:r>
            <a:endParaRPr lang="en-US" dirty="0"/>
          </a:p>
        </p:txBody>
      </p:sp>
      <p:sp>
        <p:nvSpPr>
          <p:cNvPr id="3" name="Content Placeholder 2"/>
          <p:cNvSpPr>
            <a:spLocks noGrp="1"/>
          </p:cNvSpPr>
          <p:nvPr>
            <p:ph sz="quarter" idx="1"/>
          </p:nvPr>
        </p:nvSpPr>
        <p:spPr>
          <a:xfrm>
            <a:off x="381000" y="1447800"/>
            <a:ext cx="8610600" cy="5105400"/>
          </a:xfrm>
        </p:spPr>
        <p:txBody>
          <a:bodyPr>
            <a:normAutofit fontScale="77500" lnSpcReduction="20000"/>
          </a:bodyPr>
          <a:lstStyle/>
          <a:p>
            <a:pPr fontAlgn="base"/>
            <a:r>
              <a:rPr lang="en-US" dirty="0"/>
              <a:t>During the negotiations ending World War II, the Allies agreed to split Germany into four parts: </a:t>
            </a:r>
            <a:endParaRPr lang="en-US" dirty="0" smtClean="0"/>
          </a:p>
          <a:p>
            <a:pPr lvl="1" fontAlgn="base"/>
            <a:r>
              <a:rPr lang="en-US" dirty="0" smtClean="0"/>
              <a:t>three </a:t>
            </a:r>
            <a:r>
              <a:rPr lang="en-US" dirty="0"/>
              <a:t>parts in the western half of the country, controlled by the Western allies (the U.S., France, and the United Kingdom); </a:t>
            </a:r>
            <a:endParaRPr lang="en-US" dirty="0" smtClean="0"/>
          </a:p>
          <a:p>
            <a:pPr lvl="1" fontAlgn="base"/>
            <a:r>
              <a:rPr lang="en-US" dirty="0" smtClean="0"/>
              <a:t>and </a:t>
            </a:r>
            <a:r>
              <a:rPr lang="en-US" dirty="0"/>
              <a:t>one part in the east controlled by the Soviet Union. </a:t>
            </a:r>
            <a:endParaRPr lang="en-US" dirty="0" smtClean="0"/>
          </a:p>
          <a:p>
            <a:pPr fontAlgn="base"/>
            <a:r>
              <a:rPr lang="en-US" dirty="0" smtClean="0"/>
              <a:t>The </a:t>
            </a:r>
            <a:r>
              <a:rPr lang="en-US" dirty="0"/>
              <a:t>Western allies established a democratic, capitalist government in their portion while the Soviets put in place a communist government in the territory they controlled. </a:t>
            </a:r>
            <a:endParaRPr lang="en-US" dirty="0" smtClean="0"/>
          </a:p>
          <a:p>
            <a:pPr fontAlgn="base"/>
            <a:r>
              <a:rPr lang="en-US" dirty="0" smtClean="0"/>
              <a:t>The </a:t>
            </a:r>
            <a:r>
              <a:rPr lang="en-US" dirty="0"/>
              <a:t>territories split into two new countries: democratic </a:t>
            </a:r>
            <a:r>
              <a:rPr lang="en-US" b="1" u="sng" dirty="0"/>
              <a:t>West Germany </a:t>
            </a:r>
            <a:r>
              <a:rPr lang="en-US" dirty="0"/>
              <a:t>and communist </a:t>
            </a:r>
            <a:r>
              <a:rPr lang="en-US" b="1" u="sng" dirty="0"/>
              <a:t>East Germany</a:t>
            </a:r>
            <a:r>
              <a:rPr lang="en-US" dirty="0"/>
              <a:t>. </a:t>
            </a:r>
            <a:endParaRPr lang="en-US" dirty="0" smtClean="0"/>
          </a:p>
          <a:p>
            <a:pPr lvl="1" fontAlgn="base"/>
            <a:r>
              <a:rPr lang="en-US" dirty="0" smtClean="0"/>
              <a:t>The </a:t>
            </a:r>
            <a:r>
              <a:rPr lang="en-US" dirty="0"/>
              <a:t>former capital city of Berlin, situated in East Germany had also been divided into Western and Eastern zones. </a:t>
            </a:r>
            <a:endParaRPr lang="en-US" dirty="0" smtClean="0"/>
          </a:p>
          <a:p>
            <a:pPr lvl="1" fontAlgn="base"/>
            <a:r>
              <a:rPr lang="en-US" dirty="0" smtClean="0"/>
              <a:t>Due </a:t>
            </a:r>
            <a:r>
              <a:rPr lang="en-US" dirty="0"/>
              <a:t>to the Western occupation of half of Berlin, an exclave of West Germany was surrounded by East Germany. </a:t>
            </a:r>
          </a:p>
          <a:p>
            <a:pPr fontAlgn="base"/>
            <a:r>
              <a:rPr lang="en-US" dirty="0"/>
              <a:t>In 1948, the Soviet Union tried to force the Western powers out of Berlin by blockading all land routes to West Berlin until full control of the city was handed over to the Soviets. The Western powers overcame this by airlifting supplies to Berlin, until the  Soviets ended the blockade in 1949.</a:t>
            </a:r>
          </a:p>
          <a:p>
            <a:endParaRPr lang="en-US" dirty="0"/>
          </a:p>
        </p:txBody>
      </p:sp>
    </p:spTree>
    <p:extLst>
      <p:ext uri="{BB962C8B-B14F-4D97-AF65-F5344CB8AC3E}">
        <p14:creationId xmlns:p14="http://schemas.microsoft.com/office/powerpoint/2010/main" val="3466349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latin typeface="Times New Roman"/>
                <a:ea typeface="Times New Roman"/>
              </a:rPr>
              <a:t/>
            </a:r>
            <a:br>
              <a:rPr lang="en-US" dirty="0">
                <a:latin typeface="Times New Roman"/>
                <a:ea typeface="Times New Roman"/>
              </a:rPr>
            </a:br>
            <a:r>
              <a:rPr lang="en-US" dirty="0">
                <a:solidFill>
                  <a:srgbClr val="000000"/>
                </a:solidFill>
                <a:latin typeface="inherit"/>
                <a:ea typeface="Times New Roman"/>
                <a:hlinkClick r:id="rId2"/>
              </a:rPr>
              <a:t>What was the Berlin Crisis of 1958 to 1961?</a:t>
            </a:r>
            <a:endParaRPr lang="en-US" dirty="0"/>
          </a:p>
        </p:txBody>
      </p:sp>
      <p:sp>
        <p:nvSpPr>
          <p:cNvPr id="3" name="Content Placeholder 2"/>
          <p:cNvSpPr>
            <a:spLocks noGrp="1"/>
          </p:cNvSpPr>
          <p:nvPr>
            <p:ph sz="quarter" idx="1"/>
          </p:nvPr>
        </p:nvSpPr>
        <p:spPr>
          <a:xfrm>
            <a:off x="304800" y="1447800"/>
            <a:ext cx="8686800" cy="4953000"/>
          </a:xfrm>
        </p:spPr>
        <p:txBody>
          <a:bodyPr>
            <a:normAutofit fontScale="77500" lnSpcReduction="20000"/>
          </a:bodyPr>
          <a:lstStyle/>
          <a:p>
            <a:pPr fontAlgn="base"/>
            <a:r>
              <a:rPr lang="en-US" dirty="0"/>
              <a:t>In 1958, Soviet Premier Nikita Khrushchev issued an ultimatum to NATO demanding that it relinquish West Berlin to East Germany. </a:t>
            </a:r>
            <a:endParaRPr lang="en-US" dirty="0" smtClean="0"/>
          </a:p>
          <a:p>
            <a:pPr lvl="1" fontAlgn="base"/>
            <a:r>
              <a:rPr lang="en-US" dirty="0" smtClean="0"/>
              <a:t>Khrushchev </a:t>
            </a:r>
            <a:r>
              <a:rPr lang="en-US" dirty="0"/>
              <a:t>originally gave a six-month deadline, but this was continually pushed back until the crisis escalated in 1961.</a:t>
            </a:r>
          </a:p>
          <a:p>
            <a:pPr lvl="1" fontAlgn="base"/>
            <a:r>
              <a:rPr lang="en-US" dirty="0"/>
              <a:t>During the summer of 1961, Khrushchev met Kennedy in Vienna and demanded yet again that NATO hand over control of West Berlin to East Germany. </a:t>
            </a:r>
            <a:endParaRPr lang="en-US" dirty="0" smtClean="0"/>
          </a:p>
          <a:p>
            <a:pPr fontAlgn="base"/>
            <a:r>
              <a:rPr lang="en-US" dirty="0" smtClean="0"/>
              <a:t>Beginning </a:t>
            </a:r>
            <a:r>
              <a:rPr lang="en-US" dirty="0"/>
              <a:t>on August 13, the Soviets and East Germans built a wall that bisected the city and prevented free passage between the Western and Eastern zones. Beginning on October 27, American and Soviet forces faced off at “Checkpoint Charlie,” an access point controlling passage across the wall.</a:t>
            </a:r>
          </a:p>
          <a:p>
            <a:pPr fontAlgn="base"/>
            <a:r>
              <a:rPr lang="en-US" dirty="0"/>
              <a:t>The Berlin Crisis was eventually resolved when the United States acquiesced to the wall’s construction in November 1961. </a:t>
            </a:r>
            <a:endParaRPr lang="en-US" dirty="0" smtClean="0"/>
          </a:p>
          <a:p>
            <a:pPr lvl="1" fontAlgn="base"/>
            <a:r>
              <a:rPr lang="en-US" dirty="0" smtClean="0"/>
              <a:t>Khrushchev </a:t>
            </a:r>
            <a:r>
              <a:rPr lang="en-US" dirty="0"/>
              <a:t>had not yet achieved his objective of establishing East German control over West Berlin. </a:t>
            </a:r>
            <a:endParaRPr lang="en-US" dirty="0" smtClean="0"/>
          </a:p>
          <a:p>
            <a:pPr lvl="1" fontAlgn="base"/>
            <a:r>
              <a:rPr lang="en-US" dirty="0" smtClean="0"/>
              <a:t>Khrushchev </a:t>
            </a:r>
            <a:r>
              <a:rPr lang="en-US" dirty="0"/>
              <a:t>believed that the installation of Soviet missiles in Cuba could be used as leverage in negotiations over Berlin. Khrushchev thought that Washington might trade the removal of Soviet missiles from Cuba missiles for NATO’s retreat from West Berlin.</a:t>
            </a:r>
          </a:p>
          <a:p>
            <a:endParaRPr lang="en-US" dirty="0"/>
          </a:p>
        </p:txBody>
      </p:sp>
    </p:spTree>
    <p:extLst>
      <p:ext uri="{BB962C8B-B14F-4D97-AF65-F5344CB8AC3E}">
        <p14:creationId xmlns:p14="http://schemas.microsoft.com/office/powerpoint/2010/main" val="1275094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solidFill>
                  <a:srgbClr val="000000"/>
                </a:solidFill>
                <a:latin typeface="inherit"/>
                <a:ea typeface="Times New Roman"/>
                <a:hlinkClick r:id="rId2"/>
              </a:rPr>
              <a:t>Who was Fidel Castro?</a:t>
            </a:r>
            <a:r>
              <a:rPr lang="en-US" dirty="0">
                <a:latin typeface="Times New Roman"/>
                <a:ea typeface="Times New Roman"/>
              </a:rPr>
              <a:t/>
            </a:r>
            <a:br>
              <a:rPr lang="en-US" dirty="0">
                <a:latin typeface="Times New Roman"/>
                <a:ea typeface="Times New Roman"/>
              </a:rPr>
            </a:br>
            <a:endParaRPr lang="en-US" dirty="0"/>
          </a:p>
        </p:txBody>
      </p:sp>
      <p:sp>
        <p:nvSpPr>
          <p:cNvPr id="3" name="Content Placeholder 2"/>
          <p:cNvSpPr>
            <a:spLocks noGrp="1"/>
          </p:cNvSpPr>
          <p:nvPr>
            <p:ph sz="quarter" idx="1"/>
          </p:nvPr>
        </p:nvSpPr>
        <p:spPr>
          <a:xfrm>
            <a:off x="914400" y="914400"/>
            <a:ext cx="3429000" cy="5638800"/>
          </a:xfrm>
        </p:spPr>
        <p:txBody>
          <a:bodyPr>
            <a:normAutofit fontScale="92500"/>
          </a:bodyPr>
          <a:lstStyle/>
          <a:p>
            <a:r>
              <a:rPr lang="en-US" dirty="0"/>
              <a:t>R</a:t>
            </a:r>
            <a:r>
              <a:rPr lang="en-US" dirty="0" smtClean="0"/>
              <a:t>evolutionary </a:t>
            </a:r>
            <a:r>
              <a:rPr lang="en-US" dirty="0"/>
              <a:t>who in 1959 overthrew the government of </a:t>
            </a:r>
            <a:r>
              <a:rPr lang="en-US" dirty="0" smtClean="0"/>
              <a:t>Cuba</a:t>
            </a:r>
          </a:p>
          <a:p>
            <a:pPr lvl="1"/>
            <a:r>
              <a:rPr lang="en-US" dirty="0" smtClean="0"/>
              <a:t>an </a:t>
            </a:r>
            <a:r>
              <a:rPr lang="en-US" dirty="0"/>
              <a:t>island state 90 miles away from the U.S</a:t>
            </a:r>
            <a:r>
              <a:rPr lang="en-US" dirty="0" smtClean="0"/>
              <a:t>.</a:t>
            </a:r>
          </a:p>
          <a:p>
            <a:pPr lvl="1"/>
            <a:r>
              <a:rPr lang="en-US" dirty="0" smtClean="0"/>
              <a:t>Became </a:t>
            </a:r>
            <a:r>
              <a:rPr lang="en-US" dirty="0"/>
              <a:t>its new leader. </a:t>
            </a:r>
            <a:endParaRPr lang="en-US" dirty="0" smtClean="0"/>
          </a:p>
          <a:p>
            <a:pPr lvl="1"/>
            <a:r>
              <a:rPr lang="en-US" dirty="0" smtClean="0"/>
              <a:t>Castro </a:t>
            </a:r>
            <a:r>
              <a:rPr lang="en-US" dirty="0"/>
              <a:t>first began his revolutionary struggle in </a:t>
            </a:r>
            <a:r>
              <a:rPr lang="en-US" dirty="0" smtClean="0"/>
              <a:t>1953</a:t>
            </a:r>
          </a:p>
          <a:p>
            <a:r>
              <a:rPr lang="en-US" dirty="0"/>
              <a:t>A</a:t>
            </a:r>
            <a:r>
              <a:rPr lang="en-US" dirty="0" smtClean="0"/>
              <a:t>fter </a:t>
            </a:r>
            <a:r>
              <a:rPr lang="en-US" dirty="0"/>
              <a:t>an initial defeat, he regrouped and launched a successful insurgency that caused President </a:t>
            </a:r>
            <a:r>
              <a:rPr lang="en-US" dirty="0" err="1"/>
              <a:t>Fulgencio</a:t>
            </a:r>
            <a:r>
              <a:rPr lang="en-US" dirty="0"/>
              <a:t> Batista to flee and allowed Castro to seize power.</a:t>
            </a:r>
          </a:p>
        </p:txBody>
      </p:sp>
      <p:pic>
        <p:nvPicPr>
          <p:cNvPr id="3074" name="Picture 2" descr="http://www.thatotherwebshow.com/che/fidel_ch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905000"/>
            <a:ext cx="4056272"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331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143000"/>
          </a:xfrm>
        </p:spPr>
        <p:txBody>
          <a:bodyPr>
            <a:normAutofit fontScale="90000"/>
          </a:bodyPr>
          <a:lstStyle/>
          <a:p>
            <a:pPr lvl="0"/>
            <a:r>
              <a:rPr lang="en-US" sz="3600" dirty="0">
                <a:latin typeface="Times New Roman"/>
                <a:ea typeface="Times New Roman"/>
              </a:rPr>
              <a:t/>
            </a:r>
            <a:br>
              <a:rPr lang="en-US" sz="3600" dirty="0">
                <a:latin typeface="Times New Roman"/>
                <a:ea typeface="Times New Roman"/>
              </a:rPr>
            </a:br>
            <a:r>
              <a:rPr lang="en-US" dirty="0">
                <a:solidFill>
                  <a:srgbClr val="000000"/>
                </a:solidFill>
                <a:latin typeface="inherit"/>
                <a:ea typeface="Times New Roman"/>
                <a:hlinkClick r:id="rId2"/>
              </a:rPr>
              <a:t>Why was Castro’s Cuba hostile to the U.S.?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The Cuban government was initially neutral to the superpower competition. </a:t>
            </a:r>
            <a:endParaRPr lang="en-US" dirty="0" smtClean="0"/>
          </a:p>
          <a:p>
            <a:pPr lvl="1"/>
            <a:r>
              <a:rPr lang="en-US" dirty="0" smtClean="0"/>
              <a:t>The </a:t>
            </a:r>
            <a:r>
              <a:rPr lang="en-US" dirty="0"/>
              <a:t>Soviet Union initially was at first uninterested in Cuba, and Castro even toured the U.S. in 1959. </a:t>
            </a:r>
            <a:endParaRPr lang="en-US" dirty="0" smtClean="0"/>
          </a:p>
          <a:p>
            <a:pPr lvl="1"/>
            <a:r>
              <a:rPr lang="en-US" dirty="0" smtClean="0"/>
              <a:t>Yet </a:t>
            </a:r>
            <a:r>
              <a:rPr lang="en-US" dirty="0"/>
              <a:t>Castro frayed the relationship with America when he threatened, and ultimately undertook, reforms that would harm American-owned property in the country. </a:t>
            </a:r>
            <a:endParaRPr lang="en-US" dirty="0" smtClean="0"/>
          </a:p>
          <a:p>
            <a:r>
              <a:rPr lang="en-US" dirty="0" smtClean="0"/>
              <a:t>The </a:t>
            </a:r>
            <a:r>
              <a:rPr lang="en-US" dirty="0"/>
              <a:t>increasingly hostile relationship with the U.S. provided an opening for the Soviet Union. </a:t>
            </a:r>
            <a:endParaRPr lang="en-US" dirty="0" smtClean="0"/>
          </a:p>
          <a:p>
            <a:pPr lvl="1"/>
            <a:r>
              <a:rPr lang="en-US" dirty="0" smtClean="0"/>
              <a:t>Castro </a:t>
            </a:r>
            <a:r>
              <a:rPr lang="en-US" dirty="0"/>
              <a:t>formed trade ties with Moscow and as Cuba grew closer to the USSR, relations with Washington deteriorated further. </a:t>
            </a:r>
            <a:endParaRPr lang="en-US" dirty="0" smtClean="0"/>
          </a:p>
          <a:p>
            <a:pPr lvl="1"/>
            <a:r>
              <a:rPr lang="en-US" dirty="0" smtClean="0"/>
              <a:t>The </a:t>
            </a:r>
            <a:r>
              <a:rPr lang="en-US" dirty="0"/>
              <a:t>U.S. revoked its diplomatic recognition of Cuba at the beginning of 1961</a:t>
            </a:r>
            <a:r>
              <a:rPr lang="en-US" dirty="0" smtClean="0"/>
              <a:t>.</a:t>
            </a:r>
            <a:endParaRPr lang="en-US" dirty="0"/>
          </a:p>
        </p:txBody>
      </p:sp>
      <p:pic>
        <p:nvPicPr>
          <p:cNvPr id="4098" name="Picture 2" descr="https://encrypted-tbn3.gstatic.com/images?q=tbn:ANd9GcQbi0KvWK6ZVEZ2rnGk_0FYhGzLQCJ9uVDHw60jXXNkUe4t2l9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4536" y="5715000"/>
            <a:ext cx="3429000" cy="89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273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latin typeface="Times New Roman"/>
                <a:ea typeface="Times New Roman"/>
              </a:rPr>
              <a:t/>
            </a:r>
            <a:br>
              <a:rPr lang="en-US" dirty="0">
                <a:latin typeface="Times New Roman"/>
                <a:ea typeface="Times New Roman"/>
              </a:rPr>
            </a:br>
            <a:r>
              <a:rPr lang="en-US" dirty="0">
                <a:solidFill>
                  <a:schemeClr val="tx1"/>
                </a:solidFill>
                <a:latin typeface="inherit"/>
                <a:ea typeface="Times New Roman"/>
              </a:rPr>
              <a:t>When and Why did the Soviet Union put missiles in Cuba?</a:t>
            </a:r>
            <a:endParaRPr lang="en-US" dirty="0">
              <a:solidFill>
                <a:schemeClr val="tx1"/>
              </a:solidFill>
            </a:endParaRPr>
          </a:p>
        </p:txBody>
      </p:sp>
      <p:sp>
        <p:nvSpPr>
          <p:cNvPr id="3" name="Content Placeholder 2"/>
          <p:cNvSpPr>
            <a:spLocks noGrp="1"/>
          </p:cNvSpPr>
          <p:nvPr>
            <p:ph sz="quarter" idx="1"/>
          </p:nvPr>
        </p:nvSpPr>
        <p:spPr>
          <a:xfrm>
            <a:off x="914400" y="1447800"/>
            <a:ext cx="3276600" cy="4800600"/>
          </a:xfrm>
        </p:spPr>
        <p:txBody>
          <a:bodyPr>
            <a:normAutofit fontScale="85000" lnSpcReduction="20000"/>
          </a:bodyPr>
          <a:lstStyle/>
          <a:p>
            <a:r>
              <a:rPr lang="en-US" dirty="0"/>
              <a:t>The Soviet Union put missiles in Cuba for two primary reasons: </a:t>
            </a:r>
            <a:endParaRPr lang="en-US" dirty="0" smtClean="0"/>
          </a:p>
          <a:p>
            <a:r>
              <a:rPr lang="en-US" dirty="0" smtClean="0"/>
              <a:t>(</a:t>
            </a:r>
            <a:r>
              <a:rPr lang="en-US" dirty="0"/>
              <a:t>1) to boost the Soviet Union’s power, threatening the U.S. with nuclear attack from the Caribbean and </a:t>
            </a:r>
            <a:endParaRPr lang="en-US" dirty="0" smtClean="0"/>
          </a:p>
          <a:p>
            <a:r>
              <a:rPr lang="en-US" dirty="0" smtClean="0"/>
              <a:t>(</a:t>
            </a:r>
            <a:r>
              <a:rPr lang="en-US" dirty="0"/>
              <a:t>2) to bolster the Soviet Union’s bargaining position in its attempts to force West Berlin to join East Germany. Additional reasons included defending Cuba from American invasion and bolstering Soviet prestige.</a:t>
            </a:r>
          </a:p>
        </p:txBody>
      </p:sp>
      <p:pic>
        <p:nvPicPr>
          <p:cNvPr id="5122" name="Picture 2" descr="https://www.awesomestories.com/images/user/b97fda4737.jpg"/>
          <p:cNvPicPr>
            <a:picLocks noChangeAspect="1" noChangeArrowheads="1"/>
          </p:cNvPicPr>
          <p:nvPr/>
        </p:nvPicPr>
        <p:blipFill rotWithShape="1">
          <a:blip r:embed="rId2">
            <a:extLst>
              <a:ext uri="{28A0092B-C50C-407E-A947-70E740481C1C}">
                <a14:useLocalDpi xmlns:a14="http://schemas.microsoft.com/office/drawing/2010/main" val="0"/>
              </a:ext>
            </a:extLst>
          </a:blip>
          <a:srcRect l="11220" t="22451" r="12935" b="30435"/>
          <a:stretch/>
        </p:blipFill>
        <p:spPr bwMode="auto">
          <a:xfrm>
            <a:off x="4190999" y="1558636"/>
            <a:ext cx="4810853" cy="3927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139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latin typeface="Times New Roman"/>
                <a:ea typeface="Times New Roman"/>
              </a:rPr>
              <a:t/>
            </a:r>
            <a:br>
              <a:rPr lang="en-US" dirty="0">
                <a:latin typeface="Times New Roman"/>
                <a:ea typeface="Times New Roman"/>
              </a:rPr>
            </a:br>
            <a:r>
              <a:rPr lang="en-US" dirty="0">
                <a:solidFill>
                  <a:srgbClr val="000000"/>
                </a:solidFill>
                <a:latin typeface="inherit"/>
                <a:ea typeface="Times New Roman"/>
              </a:rPr>
              <a:t>When and Why did the U.S. place missiles in Turkey?</a:t>
            </a:r>
            <a:endParaRPr lang="en-US" dirty="0"/>
          </a:p>
        </p:txBody>
      </p:sp>
      <p:sp>
        <p:nvSpPr>
          <p:cNvPr id="3" name="Content Placeholder 2"/>
          <p:cNvSpPr>
            <a:spLocks noGrp="1"/>
          </p:cNvSpPr>
          <p:nvPr>
            <p:ph sz="quarter" idx="1"/>
          </p:nvPr>
        </p:nvSpPr>
        <p:spPr>
          <a:xfrm>
            <a:off x="914400" y="1447800"/>
            <a:ext cx="3962400" cy="4800600"/>
          </a:xfrm>
        </p:spPr>
        <p:txBody>
          <a:bodyPr>
            <a:normAutofit fontScale="85000" lnSpcReduction="20000"/>
          </a:bodyPr>
          <a:lstStyle/>
          <a:p>
            <a:pPr fontAlgn="base"/>
            <a:r>
              <a:rPr lang="en-US" dirty="0"/>
              <a:t>The U.S. had prepared for a possible war in Europe by placing nuclear weapons in allied countries. </a:t>
            </a:r>
            <a:endParaRPr lang="en-US" dirty="0" smtClean="0"/>
          </a:p>
          <a:p>
            <a:pPr lvl="1" fontAlgn="base"/>
            <a:r>
              <a:rPr lang="en-US" dirty="0" smtClean="0"/>
              <a:t>Bombers </a:t>
            </a:r>
            <a:r>
              <a:rPr lang="en-US" dirty="0"/>
              <a:t>and ballistic missiles capable of delivering nuclear weapons were intended as a deterrent against a Soviet invasion of Germany and other NATO countries. </a:t>
            </a:r>
            <a:endParaRPr lang="en-US" dirty="0" smtClean="0"/>
          </a:p>
          <a:p>
            <a:pPr lvl="1" fontAlgn="base"/>
            <a:r>
              <a:rPr lang="en-US" dirty="0" smtClean="0"/>
              <a:t>Nuclear </a:t>
            </a:r>
            <a:r>
              <a:rPr lang="en-US" dirty="0"/>
              <a:t>missiles were placed in Turkey, a NATO member that shared a border with two Soviet republics, because of its proximity to the Soviet Union.</a:t>
            </a:r>
          </a:p>
          <a:p>
            <a:pPr marL="0" indent="0">
              <a:buNone/>
            </a:pPr>
            <a:r>
              <a:rPr lang="en-US" dirty="0"/>
              <a:t/>
            </a:r>
            <a:br>
              <a:rPr lang="en-US" dirty="0"/>
            </a:br>
            <a:endParaRPr lang="en-US" dirty="0"/>
          </a:p>
        </p:txBody>
      </p:sp>
      <p:pic>
        <p:nvPicPr>
          <p:cNvPr id="6146" name="Picture 2" descr="http://upload.wikimedia.org/wikipedia/commons/9/9a/Jupiter_IRBM.jpg"/>
          <p:cNvPicPr>
            <a:picLocks noChangeAspect="1" noChangeArrowheads="1"/>
          </p:cNvPicPr>
          <p:nvPr/>
        </p:nvPicPr>
        <p:blipFill rotWithShape="1">
          <a:blip r:embed="rId2">
            <a:extLst>
              <a:ext uri="{28A0092B-C50C-407E-A947-70E740481C1C}">
                <a14:useLocalDpi xmlns:a14="http://schemas.microsoft.com/office/drawing/2010/main" val="0"/>
              </a:ext>
            </a:extLst>
          </a:blip>
          <a:srcRect l="30925" r="16739"/>
          <a:stretch/>
        </p:blipFill>
        <p:spPr bwMode="auto">
          <a:xfrm>
            <a:off x="5257799" y="990600"/>
            <a:ext cx="3664527" cy="5595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4062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205</TotalTime>
  <Words>1383</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COLD WAR Flashpoint:  CUBAN CRISIS</vt:lpstr>
      <vt:lpstr>What was the Cold War? </vt:lpstr>
      <vt:lpstr> What is NATO? What was the Warsaw Pact?</vt:lpstr>
      <vt:lpstr> What was the Berlin Blockade of 1948?</vt:lpstr>
      <vt:lpstr> What was the Berlin Crisis of 1958 to 1961?</vt:lpstr>
      <vt:lpstr>Who was Fidel Castro? </vt:lpstr>
      <vt:lpstr> Why was Castro’s Cuba hostile to the U.S.?</vt:lpstr>
      <vt:lpstr> When and Why did the Soviet Union put missiles in Cuba?</vt:lpstr>
      <vt:lpstr> When and Why did the U.S. place missiles in Turkey?</vt:lpstr>
      <vt:lpstr> What were the Soviet forces in Cuba?</vt:lpstr>
      <vt:lpstr> Were the missiles in Cuba capable of nuking American cities?</vt:lpstr>
      <vt:lpstr>What did the United States know about the Cuban missiles at the time of the crisis?</vt:lpstr>
      <vt:lpstr> Who were the American and Soviet leaders during the Cuban Missile Crisis?</vt:lpstr>
      <vt:lpstr>What was EXCOMM?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WAR Flashpoint:  CUBAN CRISIS</dc:title>
  <dc:creator>00, 00</dc:creator>
  <cp:lastModifiedBy>00, 00</cp:lastModifiedBy>
  <cp:revision>6</cp:revision>
  <dcterms:created xsi:type="dcterms:W3CDTF">2014-09-02T02:43:32Z</dcterms:created>
  <dcterms:modified xsi:type="dcterms:W3CDTF">2015-09-03T12:31:24Z</dcterms:modified>
</cp:coreProperties>
</file>