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4" r:id="rId4"/>
    <p:sldId id="260" r:id="rId5"/>
    <p:sldId id="261" r:id="rId6"/>
    <p:sldId id="265" r:id="rId7"/>
    <p:sldId id="263" r:id="rId8"/>
    <p:sldId id="262"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7" d="100"/>
          <a:sy n="117" d="100"/>
        </p:scale>
        <p:origin x="-34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69725A-6036-4969-985E-88C2AC1335F0}"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2A96-E26B-4C78-A7C4-2C9D51545983}" type="slidenum">
              <a:rPr lang="en-US" smtClean="0"/>
              <a:t>‹#›</a:t>
            </a:fld>
            <a:endParaRPr lang="en-US"/>
          </a:p>
        </p:txBody>
      </p:sp>
    </p:spTree>
    <p:extLst>
      <p:ext uri="{BB962C8B-B14F-4D97-AF65-F5344CB8AC3E}">
        <p14:creationId xmlns:p14="http://schemas.microsoft.com/office/powerpoint/2010/main" val="4258716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9725A-6036-4969-985E-88C2AC1335F0}" type="datetimeFigureOut">
              <a:rPr lang="en-US" smtClean="0"/>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B2A96-E26B-4C78-A7C4-2C9D51545983}" type="slidenum">
              <a:rPr lang="en-US" smtClean="0"/>
              <a:t>‹#›</a:t>
            </a:fld>
            <a:endParaRPr lang="en-US"/>
          </a:p>
        </p:txBody>
      </p:sp>
    </p:spTree>
    <p:extLst>
      <p:ext uri="{BB962C8B-B14F-4D97-AF65-F5344CB8AC3E}">
        <p14:creationId xmlns:p14="http://schemas.microsoft.com/office/powerpoint/2010/main" val="2887038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69725A-6036-4969-985E-88C2AC1335F0}"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2A96-E26B-4C78-A7C4-2C9D51545983}" type="slidenum">
              <a:rPr lang="en-US" smtClean="0"/>
              <a:t>‹#›</a:t>
            </a:fld>
            <a:endParaRPr lang="en-US"/>
          </a:p>
        </p:txBody>
      </p:sp>
    </p:spTree>
    <p:extLst>
      <p:ext uri="{BB962C8B-B14F-4D97-AF65-F5344CB8AC3E}">
        <p14:creationId xmlns:p14="http://schemas.microsoft.com/office/powerpoint/2010/main" val="262089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69725A-6036-4969-985E-88C2AC1335F0}"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2A96-E26B-4C78-A7C4-2C9D5154598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34126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69725A-6036-4969-985E-88C2AC1335F0}"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2A96-E26B-4C78-A7C4-2C9D51545983}" type="slidenum">
              <a:rPr lang="en-US" smtClean="0"/>
              <a:t>‹#›</a:t>
            </a:fld>
            <a:endParaRPr lang="en-US"/>
          </a:p>
        </p:txBody>
      </p:sp>
    </p:spTree>
    <p:extLst>
      <p:ext uri="{BB962C8B-B14F-4D97-AF65-F5344CB8AC3E}">
        <p14:creationId xmlns:p14="http://schemas.microsoft.com/office/powerpoint/2010/main" val="1525638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C69725A-6036-4969-985E-88C2AC1335F0}" type="datetimeFigureOut">
              <a:rPr lang="en-US" smtClean="0"/>
              <a:t>2/26/2016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2A96-E26B-4C78-A7C4-2C9D51545983}" type="slidenum">
              <a:rPr lang="en-US" smtClean="0"/>
              <a:t>‹#›</a:t>
            </a:fld>
            <a:endParaRPr lang="en-US"/>
          </a:p>
        </p:txBody>
      </p:sp>
    </p:spTree>
    <p:extLst>
      <p:ext uri="{BB962C8B-B14F-4D97-AF65-F5344CB8AC3E}">
        <p14:creationId xmlns:p14="http://schemas.microsoft.com/office/powerpoint/2010/main" val="3381492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C69725A-6036-4969-985E-88C2AC1335F0}" type="datetimeFigureOut">
              <a:rPr lang="en-US" smtClean="0"/>
              <a:t>2/26/2016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2A96-E26B-4C78-A7C4-2C9D51545983}" type="slidenum">
              <a:rPr lang="en-US" smtClean="0"/>
              <a:t>‹#›</a:t>
            </a:fld>
            <a:endParaRPr lang="en-US"/>
          </a:p>
        </p:txBody>
      </p:sp>
    </p:spTree>
    <p:extLst>
      <p:ext uri="{BB962C8B-B14F-4D97-AF65-F5344CB8AC3E}">
        <p14:creationId xmlns:p14="http://schemas.microsoft.com/office/powerpoint/2010/main" val="2713713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69725A-6036-4969-985E-88C2AC1335F0}"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2A96-E26B-4C78-A7C4-2C9D51545983}" type="slidenum">
              <a:rPr lang="en-US" smtClean="0"/>
              <a:t>‹#›</a:t>
            </a:fld>
            <a:endParaRPr lang="en-US"/>
          </a:p>
        </p:txBody>
      </p:sp>
    </p:spTree>
    <p:extLst>
      <p:ext uri="{BB962C8B-B14F-4D97-AF65-F5344CB8AC3E}">
        <p14:creationId xmlns:p14="http://schemas.microsoft.com/office/powerpoint/2010/main" val="63505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69725A-6036-4969-985E-88C2AC1335F0}"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2A96-E26B-4C78-A7C4-2C9D51545983}" type="slidenum">
              <a:rPr lang="en-US" smtClean="0"/>
              <a:t>‹#›</a:t>
            </a:fld>
            <a:endParaRPr lang="en-US"/>
          </a:p>
        </p:txBody>
      </p:sp>
    </p:spTree>
    <p:extLst>
      <p:ext uri="{BB962C8B-B14F-4D97-AF65-F5344CB8AC3E}">
        <p14:creationId xmlns:p14="http://schemas.microsoft.com/office/powerpoint/2010/main" val="1239044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C69725A-6036-4969-985E-88C2AC1335F0}"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2A96-E26B-4C78-A7C4-2C9D51545983}" type="slidenum">
              <a:rPr lang="en-US" smtClean="0"/>
              <a:t>‹#›</a:t>
            </a:fld>
            <a:endParaRPr lang="en-US"/>
          </a:p>
        </p:txBody>
      </p:sp>
    </p:spTree>
    <p:extLst>
      <p:ext uri="{BB962C8B-B14F-4D97-AF65-F5344CB8AC3E}">
        <p14:creationId xmlns:p14="http://schemas.microsoft.com/office/powerpoint/2010/main" val="152769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69725A-6036-4969-985E-88C2AC1335F0}"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2A96-E26B-4C78-A7C4-2C9D51545983}" type="slidenum">
              <a:rPr lang="en-US" smtClean="0"/>
              <a:t>‹#›</a:t>
            </a:fld>
            <a:endParaRPr lang="en-US"/>
          </a:p>
        </p:txBody>
      </p:sp>
    </p:spTree>
    <p:extLst>
      <p:ext uri="{BB962C8B-B14F-4D97-AF65-F5344CB8AC3E}">
        <p14:creationId xmlns:p14="http://schemas.microsoft.com/office/powerpoint/2010/main" val="1437620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69725A-6036-4969-985E-88C2AC1335F0}" type="datetimeFigureOut">
              <a:rPr lang="en-US" smtClean="0"/>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B2A96-E26B-4C78-A7C4-2C9D51545983}" type="slidenum">
              <a:rPr lang="en-US" smtClean="0"/>
              <a:t>‹#›</a:t>
            </a:fld>
            <a:endParaRPr lang="en-US"/>
          </a:p>
        </p:txBody>
      </p:sp>
    </p:spTree>
    <p:extLst>
      <p:ext uri="{BB962C8B-B14F-4D97-AF65-F5344CB8AC3E}">
        <p14:creationId xmlns:p14="http://schemas.microsoft.com/office/powerpoint/2010/main" val="107547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69725A-6036-4969-985E-88C2AC1335F0}" type="datetimeFigureOut">
              <a:rPr lang="en-US" smtClean="0"/>
              <a:t>2/26/2016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2B2A96-E26B-4C78-A7C4-2C9D51545983}" type="slidenum">
              <a:rPr lang="en-US" smtClean="0"/>
              <a:t>‹#›</a:t>
            </a:fld>
            <a:endParaRPr lang="en-US"/>
          </a:p>
        </p:txBody>
      </p:sp>
    </p:spTree>
    <p:extLst>
      <p:ext uri="{BB962C8B-B14F-4D97-AF65-F5344CB8AC3E}">
        <p14:creationId xmlns:p14="http://schemas.microsoft.com/office/powerpoint/2010/main" val="2374308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C69725A-6036-4969-985E-88C2AC1335F0}" type="datetimeFigureOut">
              <a:rPr lang="en-US" smtClean="0"/>
              <a:t>2/26/2016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32B2A96-E26B-4C78-A7C4-2C9D51545983}" type="slidenum">
              <a:rPr lang="en-US" smtClean="0"/>
              <a:t>‹#›</a:t>
            </a:fld>
            <a:endParaRPr lang="en-US"/>
          </a:p>
        </p:txBody>
      </p:sp>
    </p:spTree>
    <p:extLst>
      <p:ext uri="{BB962C8B-B14F-4D97-AF65-F5344CB8AC3E}">
        <p14:creationId xmlns:p14="http://schemas.microsoft.com/office/powerpoint/2010/main" val="873160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C69725A-6036-4969-985E-88C2AC1335F0}" type="datetimeFigureOut">
              <a:rPr lang="en-US" smtClean="0"/>
              <a:t>2/26/2016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32B2A96-E26B-4C78-A7C4-2C9D51545983}" type="slidenum">
              <a:rPr lang="en-US" smtClean="0"/>
              <a:t>‹#›</a:t>
            </a:fld>
            <a:endParaRPr lang="en-US"/>
          </a:p>
        </p:txBody>
      </p:sp>
    </p:spTree>
    <p:extLst>
      <p:ext uri="{BB962C8B-B14F-4D97-AF65-F5344CB8AC3E}">
        <p14:creationId xmlns:p14="http://schemas.microsoft.com/office/powerpoint/2010/main" val="915394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C69725A-6036-4969-985E-88C2AC1335F0}" type="datetimeFigureOut">
              <a:rPr lang="en-US" smtClean="0"/>
              <a:t>2/26/2016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32B2A96-E26B-4C78-A7C4-2C9D51545983}" type="slidenum">
              <a:rPr lang="en-US" smtClean="0"/>
              <a:t>‹#›</a:t>
            </a:fld>
            <a:endParaRPr lang="en-US"/>
          </a:p>
        </p:txBody>
      </p:sp>
    </p:spTree>
    <p:extLst>
      <p:ext uri="{BB962C8B-B14F-4D97-AF65-F5344CB8AC3E}">
        <p14:creationId xmlns:p14="http://schemas.microsoft.com/office/powerpoint/2010/main" val="184400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9725A-6036-4969-985E-88C2AC1335F0}" type="datetimeFigureOut">
              <a:rPr lang="en-US" smtClean="0"/>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B2A96-E26B-4C78-A7C4-2C9D51545983}" type="slidenum">
              <a:rPr lang="en-US" smtClean="0"/>
              <a:t>‹#›</a:t>
            </a:fld>
            <a:endParaRPr lang="en-US"/>
          </a:p>
        </p:txBody>
      </p:sp>
    </p:spTree>
    <p:extLst>
      <p:ext uri="{BB962C8B-B14F-4D97-AF65-F5344CB8AC3E}">
        <p14:creationId xmlns:p14="http://schemas.microsoft.com/office/powerpoint/2010/main" val="1190075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C69725A-6036-4969-985E-88C2AC1335F0}" type="datetimeFigureOut">
              <a:rPr lang="en-US" smtClean="0"/>
              <a:t>2/26/2016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32B2A96-E26B-4C78-A7C4-2C9D51545983}" type="slidenum">
              <a:rPr lang="en-US" smtClean="0"/>
              <a:t>‹#›</a:t>
            </a:fld>
            <a:endParaRPr lang="en-US"/>
          </a:p>
        </p:txBody>
      </p:sp>
    </p:spTree>
    <p:extLst>
      <p:ext uri="{BB962C8B-B14F-4D97-AF65-F5344CB8AC3E}">
        <p14:creationId xmlns:p14="http://schemas.microsoft.com/office/powerpoint/2010/main" val="11673145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CWiIYW_fBfY"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fIpjqiy2Sxs"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762" y="315948"/>
            <a:ext cx="9404723" cy="1400530"/>
          </a:xfrm>
        </p:spPr>
        <p:txBody>
          <a:bodyPr/>
          <a:lstStyle/>
          <a:p>
            <a:pPr algn="ctr"/>
            <a:r>
              <a:rPr lang="en-US" dirty="0" smtClean="0"/>
              <a:t>Eisenhower's </a:t>
            </a:r>
            <a:br>
              <a:rPr lang="en-US" dirty="0" smtClean="0"/>
            </a:br>
            <a:r>
              <a:rPr lang="en-US" b="1" dirty="0" smtClean="0"/>
              <a:t>“Military-Industrial Complex” </a:t>
            </a:r>
            <a:r>
              <a:rPr lang="en-US" dirty="0" smtClean="0"/>
              <a:t>Speech</a:t>
            </a:r>
            <a:endParaRPr lang="en-US" dirty="0"/>
          </a:p>
        </p:txBody>
      </p:sp>
      <p:pic>
        <p:nvPicPr>
          <p:cNvPr id="7" name="Content Placeholder 6"/>
          <p:cNvPicPr>
            <a:picLocks noGrp="1" noChangeAspect="1"/>
          </p:cNvPicPr>
          <p:nvPr>
            <p:ph idx="1"/>
          </p:nvPr>
        </p:nvPicPr>
        <p:blipFill>
          <a:blip r:embed="rId2"/>
          <a:stretch>
            <a:fillRect/>
          </a:stretch>
        </p:blipFill>
        <p:spPr>
          <a:xfrm>
            <a:off x="3537865" y="2309177"/>
            <a:ext cx="3970516" cy="3970516"/>
          </a:xfrm>
          <a:prstGeom prst="rect">
            <a:avLst/>
          </a:prstGeom>
        </p:spPr>
      </p:pic>
      <p:sp>
        <p:nvSpPr>
          <p:cNvPr id="3" name="Text Placeholder 2"/>
          <p:cNvSpPr>
            <a:spLocks noGrp="1"/>
          </p:cNvSpPr>
          <p:nvPr>
            <p:ph type="body" idx="4294967295"/>
          </p:nvPr>
        </p:nvSpPr>
        <p:spPr>
          <a:xfrm>
            <a:off x="3325229" y="6296129"/>
            <a:ext cx="4395788" cy="576263"/>
          </a:xfrm>
        </p:spPr>
        <p:txBody>
          <a:bodyPr/>
          <a:lstStyle/>
          <a:p>
            <a:pPr marL="0" indent="0" algn="ctr">
              <a:buNone/>
            </a:pPr>
            <a:r>
              <a:rPr lang="en-US" sz="2000" dirty="0" smtClean="0"/>
              <a:t>Eisenhower, Jan. 17</a:t>
            </a:r>
            <a:r>
              <a:rPr lang="en-US" sz="2000" baseline="30000" dirty="0" smtClean="0"/>
              <a:t>th</a:t>
            </a:r>
            <a:r>
              <a:rPr lang="en-US" sz="2000" dirty="0" smtClean="0"/>
              <a:t>, 1961</a:t>
            </a:r>
            <a:endParaRPr lang="en-US" sz="2000" dirty="0"/>
          </a:p>
        </p:txBody>
      </p:sp>
    </p:spTree>
    <p:extLst>
      <p:ext uri="{BB962C8B-B14F-4D97-AF65-F5344CB8AC3E}">
        <p14:creationId xmlns:p14="http://schemas.microsoft.com/office/powerpoint/2010/main" val="2076420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383" y="0"/>
            <a:ext cx="9672034" cy="1447800"/>
          </a:xfrm>
        </p:spPr>
        <p:txBody>
          <a:bodyPr/>
          <a:lstStyle/>
          <a:p>
            <a:pPr algn="ctr"/>
            <a:r>
              <a:rPr lang="en-US" sz="6600" dirty="0" smtClean="0"/>
              <a:t>“I hate war.” </a:t>
            </a:r>
            <a:r>
              <a:rPr lang="en-US" sz="4800" dirty="0" smtClean="0"/>
              <a:t>-</a:t>
            </a:r>
            <a:r>
              <a:rPr lang="en-US" sz="4800" dirty="0"/>
              <a:t> Eisenhower</a:t>
            </a:r>
          </a:p>
        </p:txBody>
      </p:sp>
      <p:pic>
        <p:nvPicPr>
          <p:cNvPr id="5" name="Content Placeholder 4"/>
          <p:cNvPicPr>
            <a:picLocks noGrp="1" noChangeAspect="1"/>
          </p:cNvPicPr>
          <p:nvPr>
            <p:ph idx="1"/>
          </p:nvPr>
        </p:nvPicPr>
        <p:blipFill>
          <a:blip r:embed="rId2"/>
          <a:stretch>
            <a:fillRect/>
          </a:stretch>
        </p:blipFill>
        <p:spPr>
          <a:xfrm>
            <a:off x="4566336" y="2027323"/>
            <a:ext cx="7402918" cy="4054163"/>
          </a:xfrm>
          <a:prstGeom prst="rect">
            <a:avLst/>
          </a:prstGeom>
        </p:spPr>
      </p:pic>
      <p:sp>
        <p:nvSpPr>
          <p:cNvPr id="4" name="Text Placeholder 3"/>
          <p:cNvSpPr>
            <a:spLocks noGrp="1"/>
          </p:cNvSpPr>
          <p:nvPr>
            <p:ph type="body" sz="half" idx="2"/>
          </p:nvPr>
        </p:nvSpPr>
        <p:spPr>
          <a:xfrm>
            <a:off x="81644" y="1412421"/>
            <a:ext cx="4188278" cy="5192485"/>
          </a:xfrm>
        </p:spPr>
        <p:txBody>
          <a:bodyPr>
            <a:normAutofit fontScale="92500" lnSpcReduction="20000"/>
          </a:bodyPr>
          <a:lstStyle/>
          <a:p>
            <a:pPr marL="285750" indent="-285750">
              <a:buFont typeface="Arial" panose="020B0604020202020204" pitchFamily="34" charset="0"/>
              <a:buChar char="•"/>
            </a:pPr>
            <a:r>
              <a:rPr lang="en-US" sz="2000" dirty="0" smtClean="0"/>
              <a:t>Widely respected combat </a:t>
            </a:r>
            <a:r>
              <a:rPr lang="en-US" sz="2000" dirty="0" smtClean="0"/>
              <a:t>veteran</a:t>
            </a:r>
          </a:p>
          <a:p>
            <a:pPr marL="742950" lvl="1" indent="-285750">
              <a:buFont typeface="Arial" panose="020B0604020202020204" pitchFamily="34" charset="0"/>
              <a:buChar char="•"/>
            </a:pPr>
            <a:r>
              <a:rPr lang="en-US" sz="1800" dirty="0" smtClean="0"/>
              <a:t>Served in WWI and WWII</a:t>
            </a:r>
          </a:p>
          <a:p>
            <a:pPr marL="742950" lvl="1" indent="-285750">
              <a:buFont typeface="Arial" panose="020B0604020202020204" pitchFamily="34" charset="0"/>
              <a:buChar char="•"/>
            </a:pPr>
            <a:r>
              <a:rPr lang="en-US" sz="1800" dirty="0" smtClean="0"/>
              <a:t>Reputation for caring about his men </a:t>
            </a:r>
            <a:endParaRPr lang="en-US" sz="1800" dirty="0" smtClean="0"/>
          </a:p>
          <a:p>
            <a:pPr marL="285750" indent="-285750">
              <a:buFont typeface="Arial" panose="020B0604020202020204" pitchFamily="34" charset="0"/>
              <a:buChar char="•"/>
            </a:pPr>
            <a:r>
              <a:rPr lang="en-US" sz="2000" dirty="0" smtClean="0"/>
              <a:t>Believed the goal of humankind should be to make a soldier’s job obsolete</a:t>
            </a:r>
          </a:p>
          <a:p>
            <a:pPr marL="285750" indent="-285750">
              <a:buFont typeface="Arial" panose="020B0604020202020204" pitchFamily="34" charset="0"/>
              <a:buChar char="•"/>
            </a:pPr>
            <a:r>
              <a:rPr lang="en-US" sz="2000" dirty="0" smtClean="0"/>
              <a:t>Promised to go to Korea during the 1952 Presidential Campaign to assist in ending the war.</a:t>
            </a:r>
            <a:endParaRPr lang="en-US" sz="2000" dirty="0" smtClean="0"/>
          </a:p>
          <a:p>
            <a:pPr marL="742950" lvl="1" indent="-285750">
              <a:buFont typeface="Arial" panose="020B0604020202020204" pitchFamily="34" charset="0"/>
              <a:buChar char="•"/>
            </a:pPr>
            <a:r>
              <a:rPr lang="en-US" sz="1800" dirty="0" smtClean="0"/>
              <a:t>July 27</a:t>
            </a:r>
            <a:r>
              <a:rPr lang="en-US" sz="1800" baseline="30000" dirty="0" smtClean="0"/>
              <a:t>th</a:t>
            </a:r>
            <a:r>
              <a:rPr lang="en-US" sz="1800" dirty="0" smtClean="0"/>
              <a:t>, 1953, six months into his term, the UN and North Korea signed an armistice ending the war</a:t>
            </a:r>
            <a:r>
              <a:rPr lang="en-US" sz="1800" dirty="0" smtClean="0"/>
              <a:t>.</a:t>
            </a:r>
          </a:p>
          <a:p>
            <a:pPr marL="285750" indent="-285750">
              <a:buFont typeface="Arial" panose="020B0604020202020204" pitchFamily="34" charset="0"/>
              <a:buChar char="•"/>
            </a:pPr>
            <a:r>
              <a:rPr lang="en-US" sz="2000" dirty="0" smtClean="0"/>
              <a:t>Ike vowed the United States wouldn’t get involved in any land wars with him as President. </a:t>
            </a:r>
            <a:endParaRPr lang="en-US" sz="2000" dirty="0" smtClean="0"/>
          </a:p>
          <a:p>
            <a:pPr marL="285750" indent="-285750">
              <a:buFont typeface="Arial" panose="020B0604020202020204" pitchFamily="34" charset="0"/>
              <a:buChar char="•"/>
            </a:pPr>
            <a:endParaRPr lang="en-US" sz="1800" dirty="0" smtClean="0"/>
          </a:p>
          <a:p>
            <a:endParaRPr lang="en-US" dirty="0"/>
          </a:p>
        </p:txBody>
      </p:sp>
    </p:spTree>
    <p:extLst>
      <p:ext uri="{BB962C8B-B14F-4D97-AF65-F5344CB8AC3E}">
        <p14:creationId xmlns:p14="http://schemas.microsoft.com/office/powerpoint/2010/main" val="1535674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93646" y="557531"/>
            <a:ext cx="3547675" cy="5843269"/>
          </a:xfrm>
        </p:spPr>
        <p:txBody>
          <a:bodyPr>
            <a:normAutofit fontScale="40000" lnSpcReduction="20000"/>
          </a:bodyPr>
          <a:lstStyle/>
          <a:p>
            <a:pPr lvl="0">
              <a:buClr>
                <a:srgbClr val="1E5155">
                  <a:lumMod val="40000"/>
                  <a:lumOff val="60000"/>
                </a:srgbClr>
              </a:buClr>
            </a:pPr>
            <a:r>
              <a:rPr lang="en-US" sz="8000" dirty="0">
                <a:solidFill>
                  <a:prstClr val="white"/>
                </a:solidFill>
              </a:rPr>
              <a:t>“Every gun that is made, every warship launched, every rocket fired signifies, in the final sense, a theft from those who are not fed, those who are cold and not clothed.” – Eisenhower </a:t>
            </a:r>
          </a:p>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715" b="22578"/>
          <a:stretch/>
        </p:blipFill>
        <p:spPr bwMode="auto">
          <a:xfrm>
            <a:off x="4355985" y="1613805"/>
            <a:ext cx="7117292" cy="272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369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782" y="148112"/>
            <a:ext cx="9404723" cy="1400530"/>
          </a:xfrm>
        </p:spPr>
        <p:txBody>
          <a:bodyPr/>
          <a:lstStyle/>
          <a:p>
            <a:pPr algn="ctr"/>
            <a:r>
              <a:rPr lang="en-US" sz="5400" dirty="0" smtClean="0"/>
              <a:t>Eisenhower’s Plan </a:t>
            </a:r>
            <a:endParaRPr lang="en-US" sz="8000" dirty="0"/>
          </a:p>
        </p:txBody>
      </p:sp>
      <p:sp>
        <p:nvSpPr>
          <p:cNvPr id="3" name="Content Placeholder 2"/>
          <p:cNvSpPr>
            <a:spLocks noGrp="1"/>
          </p:cNvSpPr>
          <p:nvPr>
            <p:ph sz="half" idx="1"/>
          </p:nvPr>
        </p:nvSpPr>
        <p:spPr>
          <a:xfrm>
            <a:off x="549061" y="1169521"/>
            <a:ext cx="5770096" cy="5435386"/>
          </a:xfrm>
        </p:spPr>
        <p:txBody>
          <a:bodyPr>
            <a:noAutofit/>
          </a:bodyPr>
          <a:lstStyle/>
          <a:p>
            <a:r>
              <a:rPr lang="en-US" sz="2400" b="1" dirty="0" smtClean="0"/>
              <a:t>“The New Look”</a:t>
            </a:r>
          </a:p>
          <a:p>
            <a:pPr lvl="1"/>
            <a:r>
              <a:rPr lang="en-US" sz="2000" dirty="0" smtClean="0"/>
              <a:t>Nuclear weapons would be the centerpiece of </a:t>
            </a:r>
            <a:r>
              <a:rPr lang="en-US" sz="2000" smtClean="0"/>
              <a:t>a new </a:t>
            </a:r>
            <a:r>
              <a:rPr lang="en-US" sz="2000" dirty="0" smtClean="0"/>
              <a:t>defense strategy.</a:t>
            </a:r>
          </a:p>
          <a:p>
            <a:pPr lvl="2"/>
            <a:r>
              <a:rPr lang="en-US" sz="1800" dirty="0" smtClean="0"/>
              <a:t>Reduce the size of the conventional military</a:t>
            </a:r>
          </a:p>
          <a:p>
            <a:pPr lvl="2"/>
            <a:r>
              <a:rPr lang="en-US" sz="1800" dirty="0" smtClean="0"/>
              <a:t>Cut the Federal Budget </a:t>
            </a:r>
          </a:p>
          <a:p>
            <a:pPr lvl="2"/>
            <a:r>
              <a:rPr lang="en-US" sz="1800" dirty="0" smtClean="0"/>
              <a:t>Still funded many non-military programs</a:t>
            </a:r>
          </a:p>
          <a:p>
            <a:pPr lvl="2"/>
            <a:r>
              <a:rPr lang="en-US" sz="1800" dirty="0" smtClean="0"/>
              <a:t>Ignored the cry of Weapons Manufactures that America needed new and better weapons for safety</a:t>
            </a:r>
            <a:endParaRPr lang="en-US" sz="1800" dirty="0"/>
          </a:p>
          <a:p>
            <a:pPr lvl="1"/>
            <a:r>
              <a:rPr lang="en-US" sz="2000" dirty="0" smtClean="0"/>
              <a:t>Brinkmanship?</a:t>
            </a:r>
            <a:endParaRPr lang="en-US" sz="2000" dirty="0"/>
          </a:p>
          <a:p>
            <a:pPr marL="457200" lvl="1" indent="0">
              <a:buNone/>
            </a:pPr>
            <a:endParaRPr lang="en-US" sz="2000" dirty="0" smtClean="0"/>
          </a:p>
        </p:txBody>
      </p:sp>
      <p:pic>
        <p:nvPicPr>
          <p:cNvPr id="7" name="Content Placeholder 6"/>
          <p:cNvPicPr>
            <a:picLocks noGrp="1" noChangeAspect="1"/>
          </p:cNvPicPr>
          <p:nvPr>
            <p:ph sz="half" idx="2"/>
          </p:nvPr>
        </p:nvPicPr>
        <p:blipFill>
          <a:blip r:embed="rId2"/>
          <a:stretch>
            <a:fillRect/>
          </a:stretch>
        </p:blipFill>
        <p:spPr>
          <a:xfrm>
            <a:off x="7075511" y="1356006"/>
            <a:ext cx="3651631" cy="2395470"/>
          </a:xfrm>
          <a:prstGeom prst="rect">
            <a:avLst/>
          </a:prstGeom>
        </p:spPr>
      </p:pic>
      <p:pic>
        <p:nvPicPr>
          <p:cNvPr id="9" name="Picture 8"/>
          <p:cNvPicPr>
            <a:picLocks noChangeAspect="1"/>
          </p:cNvPicPr>
          <p:nvPr/>
        </p:nvPicPr>
        <p:blipFill>
          <a:blip r:embed="rId3"/>
          <a:stretch>
            <a:fillRect/>
          </a:stretch>
        </p:blipFill>
        <p:spPr>
          <a:xfrm>
            <a:off x="7095246" y="3751476"/>
            <a:ext cx="3628050" cy="2943238"/>
          </a:xfrm>
          <a:prstGeom prst="rect">
            <a:avLst/>
          </a:prstGeom>
        </p:spPr>
      </p:pic>
    </p:spTree>
    <p:extLst>
      <p:ext uri="{BB962C8B-B14F-4D97-AF65-F5344CB8AC3E}">
        <p14:creationId xmlns:p14="http://schemas.microsoft.com/office/powerpoint/2010/main" val="666527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097" y="248610"/>
            <a:ext cx="9404723" cy="1718982"/>
          </a:xfrm>
        </p:spPr>
        <p:txBody>
          <a:bodyPr/>
          <a:lstStyle/>
          <a:p>
            <a:pPr algn="ctr"/>
            <a:r>
              <a:rPr lang="en-US" sz="5400" dirty="0" smtClean="0">
                <a:solidFill>
                  <a:srgbClr val="EBEBEB"/>
                </a:solidFill>
              </a:rPr>
              <a:t>Arms Race and Space Race</a:t>
            </a:r>
            <a:endParaRPr lang="en-US" sz="4000" u="sng" dirty="0"/>
          </a:p>
        </p:txBody>
      </p:sp>
      <p:sp>
        <p:nvSpPr>
          <p:cNvPr id="3" name="Content Placeholder 2"/>
          <p:cNvSpPr>
            <a:spLocks noGrp="1"/>
          </p:cNvSpPr>
          <p:nvPr>
            <p:ph sz="half" idx="1"/>
          </p:nvPr>
        </p:nvSpPr>
        <p:spPr>
          <a:xfrm>
            <a:off x="669471" y="1880233"/>
            <a:ext cx="5625193" cy="4770438"/>
          </a:xfrm>
        </p:spPr>
        <p:txBody>
          <a:bodyPr>
            <a:normAutofit lnSpcReduction="10000"/>
          </a:bodyPr>
          <a:lstStyle/>
          <a:p>
            <a:r>
              <a:rPr lang="en-US" dirty="0" smtClean="0"/>
              <a:t>Accusations </a:t>
            </a:r>
            <a:r>
              <a:rPr lang="en-US" dirty="0"/>
              <a:t>that the “New Look” was allowing the Soviet Union to take the lead in high-tech </a:t>
            </a:r>
            <a:r>
              <a:rPr lang="en-US" dirty="0" smtClean="0"/>
              <a:t>weaponry</a:t>
            </a:r>
          </a:p>
          <a:p>
            <a:pPr lvl="1"/>
            <a:r>
              <a:rPr lang="en-US" dirty="0" smtClean="0"/>
              <a:t>Soviets’ detonate a Hydrogen Bomb--</a:t>
            </a:r>
            <a:r>
              <a:rPr lang="en-US" dirty="0" smtClean="0"/>
              <a:t>August of 1953</a:t>
            </a:r>
            <a:endParaRPr lang="en-US" dirty="0" smtClean="0"/>
          </a:p>
          <a:p>
            <a:pPr lvl="1"/>
            <a:r>
              <a:rPr lang="en-US" dirty="0" smtClean="0"/>
              <a:t>Sputnik –First artificial satellite in outer space--Oct. 1957</a:t>
            </a:r>
          </a:p>
          <a:p>
            <a:r>
              <a:rPr lang="en-US" dirty="0" smtClean="0"/>
              <a:t>Gaither </a:t>
            </a:r>
            <a:r>
              <a:rPr lang="en-US" dirty="0"/>
              <a:t>Committee report Nov. </a:t>
            </a:r>
            <a:r>
              <a:rPr lang="en-US" dirty="0" smtClean="0"/>
              <a:t>1957</a:t>
            </a:r>
          </a:p>
          <a:p>
            <a:pPr lvl="1"/>
            <a:r>
              <a:rPr lang="en-US" dirty="0" smtClean="0"/>
              <a:t>Push for greater defense spending</a:t>
            </a:r>
          </a:p>
          <a:p>
            <a:pPr lvl="1"/>
            <a:r>
              <a:rPr lang="en-US" dirty="0" smtClean="0"/>
              <a:t>Fallout Shelters</a:t>
            </a:r>
          </a:p>
          <a:p>
            <a:pPr lvl="1"/>
            <a:r>
              <a:rPr lang="en-US" dirty="0" smtClean="0"/>
              <a:t>Penny Pinching put us in danger!</a:t>
            </a:r>
          </a:p>
          <a:p>
            <a:pPr lvl="1"/>
            <a:r>
              <a:rPr lang="en-US" dirty="0"/>
              <a:t>Political self-interest – Stuart Symington </a:t>
            </a:r>
          </a:p>
          <a:p>
            <a:pPr lvl="1"/>
            <a:r>
              <a:rPr lang="en-US" dirty="0" smtClean="0"/>
              <a:t>“</a:t>
            </a:r>
            <a:r>
              <a:rPr lang="en-US" dirty="0" smtClean="0"/>
              <a:t>Missile gap” – Kennedy </a:t>
            </a:r>
            <a:endParaRPr lang="en-US" dirty="0" smtClean="0"/>
          </a:p>
          <a:p>
            <a:pPr lvl="1"/>
            <a:r>
              <a:rPr lang="en-US" dirty="0" smtClean="0"/>
              <a:t>U-2 Spy Plane program (Ike can’t Answer Critics)</a:t>
            </a:r>
            <a:endParaRPr lang="en-US" dirty="0" smtClean="0"/>
          </a:p>
          <a:p>
            <a:endParaRPr lang="en-US" dirty="0"/>
          </a:p>
        </p:txBody>
      </p:sp>
      <p:pic>
        <p:nvPicPr>
          <p:cNvPr id="5" name="Content Placeholder 4"/>
          <p:cNvPicPr>
            <a:picLocks noGrp="1" noChangeAspect="1"/>
          </p:cNvPicPr>
          <p:nvPr>
            <p:ph sz="half" idx="2"/>
          </p:nvPr>
        </p:nvPicPr>
        <p:blipFill>
          <a:blip r:embed="rId2"/>
          <a:stretch>
            <a:fillRect/>
          </a:stretch>
        </p:blipFill>
        <p:spPr>
          <a:xfrm>
            <a:off x="6511265" y="2285219"/>
            <a:ext cx="2688109" cy="1980171"/>
          </a:xfrm>
          <a:prstGeom prst="rect">
            <a:avLst/>
          </a:prstGeom>
        </p:spPr>
      </p:pic>
      <p:pic>
        <p:nvPicPr>
          <p:cNvPr id="6" name="Picture 5"/>
          <p:cNvPicPr>
            <a:picLocks noChangeAspect="1"/>
          </p:cNvPicPr>
          <p:nvPr/>
        </p:nvPicPr>
        <p:blipFill>
          <a:blip r:embed="rId3"/>
          <a:stretch>
            <a:fillRect/>
          </a:stretch>
        </p:blipFill>
        <p:spPr>
          <a:xfrm>
            <a:off x="6679182" y="4237491"/>
            <a:ext cx="2028760" cy="2515832"/>
          </a:xfrm>
          <a:prstGeom prst="rect">
            <a:avLst/>
          </a:prstGeom>
        </p:spPr>
      </p:pic>
      <p:pic>
        <p:nvPicPr>
          <p:cNvPr id="7" name="Picture 6"/>
          <p:cNvPicPr>
            <a:picLocks noChangeAspect="1"/>
          </p:cNvPicPr>
          <p:nvPr/>
        </p:nvPicPr>
        <p:blipFill>
          <a:blip r:embed="rId4"/>
          <a:stretch>
            <a:fillRect/>
          </a:stretch>
        </p:blipFill>
        <p:spPr>
          <a:xfrm>
            <a:off x="8707942" y="3418813"/>
            <a:ext cx="2465323" cy="3028339"/>
          </a:xfrm>
          <a:prstGeom prst="rect">
            <a:avLst/>
          </a:prstGeom>
        </p:spPr>
      </p:pic>
      <p:pic>
        <p:nvPicPr>
          <p:cNvPr id="8" name="Picture 7"/>
          <p:cNvPicPr>
            <a:picLocks noChangeAspect="1"/>
          </p:cNvPicPr>
          <p:nvPr/>
        </p:nvPicPr>
        <p:blipFill>
          <a:blip r:embed="rId5"/>
          <a:stretch>
            <a:fillRect/>
          </a:stretch>
        </p:blipFill>
        <p:spPr>
          <a:xfrm>
            <a:off x="9184821" y="1880233"/>
            <a:ext cx="2450810" cy="1805368"/>
          </a:xfrm>
          <a:prstGeom prst="rect">
            <a:avLst/>
          </a:prstGeom>
        </p:spPr>
      </p:pic>
    </p:spTree>
    <p:extLst>
      <p:ext uri="{BB962C8B-B14F-4D97-AF65-F5344CB8AC3E}">
        <p14:creationId xmlns:p14="http://schemas.microsoft.com/office/powerpoint/2010/main" val="2809517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Rising Tension leads to Rising demand for Weapon Tech</a:t>
            </a:r>
            <a:endParaRPr lang="en-US" dirty="0"/>
          </a:p>
        </p:txBody>
      </p:sp>
      <p:sp>
        <p:nvSpPr>
          <p:cNvPr id="3" name="Content Placeholder 2"/>
          <p:cNvSpPr>
            <a:spLocks noGrp="1"/>
          </p:cNvSpPr>
          <p:nvPr>
            <p:ph sz="half" idx="1"/>
          </p:nvPr>
        </p:nvSpPr>
        <p:spPr>
          <a:xfrm>
            <a:off x="1103312" y="2060575"/>
            <a:ext cx="5917974" cy="4459677"/>
          </a:xfrm>
        </p:spPr>
        <p:txBody>
          <a:bodyPr>
            <a:normAutofit/>
          </a:bodyPr>
          <a:lstStyle/>
          <a:p>
            <a:r>
              <a:rPr lang="en-US" dirty="0"/>
              <a:t>Congressional Report on Defense contractors</a:t>
            </a:r>
          </a:p>
          <a:p>
            <a:pPr lvl="1"/>
            <a:r>
              <a:rPr lang="en-US" dirty="0"/>
              <a:t>1400 retired officers above the rank of Major</a:t>
            </a:r>
          </a:p>
          <a:p>
            <a:pPr lvl="1"/>
            <a:r>
              <a:rPr lang="en-US" dirty="0"/>
              <a:t>261 Generals and Admirals</a:t>
            </a:r>
          </a:p>
          <a:p>
            <a:pPr lvl="1"/>
            <a:r>
              <a:rPr lang="en-US" dirty="0"/>
              <a:t>Permanent war-based industry </a:t>
            </a:r>
            <a:endParaRPr lang="en-US" dirty="0" smtClean="0"/>
          </a:p>
          <a:p>
            <a:r>
              <a:rPr lang="en-US" dirty="0" smtClean="0"/>
              <a:t>“The problem of militarism…Flag and general officers </a:t>
            </a:r>
            <a:r>
              <a:rPr lang="en-US" dirty="0"/>
              <a:t>r</a:t>
            </a:r>
            <a:r>
              <a:rPr lang="en-US" dirty="0" smtClean="0"/>
              <a:t>etiring at early age take positions in the war-based industrial complex, shaping its decisions and guiding the direction of its tremendous thrust….This creates a danger that what the Communists have always said about us may become true …The merchants of death cannot come to dictate national policy…”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7020" y="1845125"/>
            <a:ext cx="3701143" cy="467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386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90471"/>
          </a:xfrm>
        </p:spPr>
        <p:txBody>
          <a:bodyPr/>
          <a:lstStyle/>
          <a:p>
            <a:pPr algn="ctr"/>
            <a:r>
              <a:rPr lang="en-US" sz="2800" dirty="0" smtClean="0"/>
              <a:t>Eisenhower’s Farewell Speech - January 17</a:t>
            </a:r>
            <a:r>
              <a:rPr lang="en-US" sz="2800" baseline="30000" dirty="0" smtClean="0"/>
              <a:t>th</a:t>
            </a:r>
            <a:r>
              <a:rPr lang="en-US" sz="2800" dirty="0" smtClean="0"/>
              <a:t>, 1961 </a:t>
            </a:r>
            <a:endParaRPr lang="en-US" sz="2800" dirty="0"/>
          </a:p>
        </p:txBody>
      </p:sp>
      <p:sp>
        <p:nvSpPr>
          <p:cNvPr id="3" name="Content Placeholder 2"/>
          <p:cNvSpPr>
            <a:spLocks noGrp="1"/>
          </p:cNvSpPr>
          <p:nvPr>
            <p:ph sz="half" idx="1"/>
          </p:nvPr>
        </p:nvSpPr>
        <p:spPr>
          <a:xfrm>
            <a:off x="141668" y="927278"/>
            <a:ext cx="11750845" cy="5653825"/>
          </a:xfrm>
        </p:spPr>
        <p:txBody>
          <a:bodyPr>
            <a:normAutofit fontScale="70000" lnSpcReduction="20000"/>
          </a:bodyPr>
          <a:lstStyle/>
          <a:p>
            <a:pPr marL="0" indent="0">
              <a:buNone/>
            </a:pPr>
            <a:r>
              <a:rPr lang="en-US" sz="2900" dirty="0" smtClean="0"/>
              <a:t>“Until the latest of our world conflicts, the United States had no armaments industry. American makers of plowshares could, with time and as required, make swords as well. But now we can no longer risk emergency improvisation of national defense; we have been compelled to create a permanent armaments industry of vast proportions. Added to this, three and a half million men and women are directly engaged in the defense establishment. We annually spend on military security more than the net income of all United States corporations. </a:t>
            </a:r>
          </a:p>
          <a:p>
            <a:pPr marL="0" indent="0">
              <a:buNone/>
            </a:pPr>
            <a:r>
              <a:rPr lang="en-US" sz="2900" dirty="0" smtClean="0"/>
              <a:t>This conjunction of an immense military establishment and a large arms industry is new in the American experience. The total influence -- economic, political, even spiritual -- is felt in every city, every State house, every office of the Federal government. We recognize the imperative need for this development. Yet we must not fail to comprehend its grave implications. Our toil, resources and livelihood are all involved; so is the very structure of our society. </a:t>
            </a:r>
          </a:p>
          <a:p>
            <a:pPr marL="0" indent="0">
              <a:buNone/>
            </a:pPr>
            <a:r>
              <a:rPr lang="en-US" sz="2900" dirty="0" smtClean="0"/>
              <a:t>In the councils of government, we must guard against the acquisition of unwarranted influence, whether sought or unsought, by the </a:t>
            </a:r>
            <a:r>
              <a:rPr lang="en-US" sz="2900" u="sng" dirty="0" smtClean="0"/>
              <a:t>military industrial complex</a:t>
            </a:r>
            <a:r>
              <a:rPr lang="en-US" sz="2900" dirty="0" smtClean="0"/>
              <a:t>. The potential for the disastrous rise of misplaced power exists and will persist. </a:t>
            </a:r>
          </a:p>
          <a:p>
            <a:pPr marL="0" indent="0">
              <a:buNone/>
            </a:pPr>
            <a:r>
              <a:rPr lang="en-US" sz="2900" dirty="0" smtClean="0"/>
              <a:t>We must never let the weight of this combination endanger our liberties or democratic processes. We should take nothing for granted. Only an alert and knowledgeable citizenry can compel the proper meshing of the huge industrial and military machinery of defense with our peaceful methods and goals, so that security and liberty may prosper together.”</a:t>
            </a:r>
          </a:p>
          <a:p>
            <a:pPr marL="0" indent="0">
              <a:buNone/>
            </a:pPr>
            <a:r>
              <a:rPr lang="en-US" sz="2900" dirty="0">
                <a:hlinkClick r:id="rId2"/>
              </a:rPr>
              <a:t>https://</a:t>
            </a:r>
            <a:r>
              <a:rPr lang="en-US" sz="2900" dirty="0" smtClean="0">
                <a:hlinkClick r:id="rId2"/>
              </a:rPr>
              <a:t>www.youtube.com/watch?v=CWiIYW_fBfY</a:t>
            </a:r>
            <a:endParaRPr lang="en-US" sz="2900" dirty="0" smtClean="0"/>
          </a:p>
          <a:p>
            <a:pPr marL="0" indent="0">
              <a:buNone/>
            </a:pPr>
            <a:r>
              <a:rPr lang="en-US" sz="2900" dirty="0" smtClean="0"/>
              <a:t>6:56-9:04</a:t>
            </a:r>
          </a:p>
        </p:txBody>
      </p:sp>
      <p:sp>
        <p:nvSpPr>
          <p:cNvPr id="4" name="Content Placeholder 3"/>
          <p:cNvSpPr>
            <a:spLocks noGrp="1"/>
          </p:cNvSpPr>
          <p:nvPr>
            <p:ph sz="half" idx="2"/>
          </p:nvPr>
        </p:nvSpPr>
        <p:spPr>
          <a:xfrm flipH="1">
            <a:off x="11892513" y="1540937"/>
            <a:ext cx="162112" cy="4200245"/>
          </a:xfrm>
        </p:spPr>
        <p:txBody>
          <a:bodyPr>
            <a:normAutofit fontScale="70000" lnSpcReduction="20000"/>
          </a:bodyPr>
          <a:lstStyle/>
          <a:p>
            <a:endParaRPr lang="en-US" dirty="0"/>
          </a:p>
        </p:txBody>
      </p:sp>
    </p:spTree>
    <p:extLst>
      <p:ext uri="{BB962C8B-B14F-4D97-AF65-F5344CB8AC3E}">
        <p14:creationId xmlns:p14="http://schemas.microsoft.com/office/powerpoint/2010/main" val="2396157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397136"/>
            <a:ext cx="9404723" cy="1400530"/>
          </a:xfrm>
        </p:spPr>
        <p:txBody>
          <a:bodyPr/>
          <a:lstStyle/>
          <a:p>
            <a:pPr algn="ctr"/>
            <a:r>
              <a:rPr lang="en-US" sz="5400" dirty="0" smtClean="0"/>
              <a:t>Military Industrial Complex</a:t>
            </a:r>
            <a:endParaRPr lang="en-US" sz="5400" dirty="0"/>
          </a:p>
        </p:txBody>
      </p:sp>
      <p:sp>
        <p:nvSpPr>
          <p:cNvPr id="3" name="Text Placeholder 2"/>
          <p:cNvSpPr>
            <a:spLocks noGrp="1"/>
          </p:cNvSpPr>
          <p:nvPr>
            <p:ph type="body" idx="1"/>
          </p:nvPr>
        </p:nvSpPr>
        <p:spPr/>
        <p:txBody>
          <a:bodyPr/>
          <a:lstStyle/>
          <a:p>
            <a:r>
              <a:rPr lang="en-US" sz="3600" u="sng" dirty="0" smtClean="0"/>
              <a:t>What is it?</a:t>
            </a:r>
            <a:endParaRPr lang="en-US" sz="3600" u="sng" dirty="0"/>
          </a:p>
        </p:txBody>
      </p:sp>
      <p:sp>
        <p:nvSpPr>
          <p:cNvPr id="4" name="Content Placeholder 3"/>
          <p:cNvSpPr>
            <a:spLocks noGrp="1"/>
          </p:cNvSpPr>
          <p:nvPr>
            <p:ph sz="half" idx="2"/>
          </p:nvPr>
        </p:nvSpPr>
        <p:spPr/>
        <p:txBody>
          <a:bodyPr>
            <a:normAutofit/>
          </a:bodyPr>
          <a:lstStyle/>
          <a:p>
            <a:pPr marL="0" indent="0">
              <a:buNone/>
            </a:pPr>
            <a:r>
              <a:rPr lang="en-US" sz="2800" dirty="0"/>
              <a:t>The </a:t>
            </a:r>
            <a:r>
              <a:rPr lang="en-US" sz="2800" b="1" dirty="0"/>
              <a:t>Military Industrial Complex</a:t>
            </a:r>
            <a:r>
              <a:rPr lang="en-US" sz="2800" dirty="0"/>
              <a:t> </a:t>
            </a:r>
            <a:r>
              <a:rPr lang="en-US" sz="2800" dirty="0" smtClean="0"/>
              <a:t>describes the </a:t>
            </a:r>
            <a:r>
              <a:rPr lang="en-US" sz="2800" dirty="0"/>
              <a:t>close relationship between the government and </a:t>
            </a:r>
            <a:r>
              <a:rPr lang="en-US" sz="2800" dirty="0" smtClean="0"/>
              <a:t>the permanent war-based defense</a:t>
            </a:r>
            <a:r>
              <a:rPr lang="en-US" sz="2800" dirty="0"/>
              <a:t> </a:t>
            </a:r>
            <a:r>
              <a:rPr lang="en-US" sz="2800" dirty="0" smtClean="0"/>
              <a:t>industry</a:t>
            </a:r>
            <a:r>
              <a:rPr lang="en-US" sz="2800" b="1" dirty="0" smtClean="0"/>
              <a:t>.</a:t>
            </a:r>
            <a:endParaRPr lang="en-US" sz="2800" dirty="0"/>
          </a:p>
        </p:txBody>
      </p:sp>
      <p:sp>
        <p:nvSpPr>
          <p:cNvPr id="5" name="Text Placeholder 4"/>
          <p:cNvSpPr>
            <a:spLocks noGrp="1"/>
          </p:cNvSpPr>
          <p:nvPr>
            <p:ph type="body" sz="quarter" idx="3"/>
          </p:nvPr>
        </p:nvSpPr>
        <p:spPr/>
        <p:txBody>
          <a:bodyPr/>
          <a:lstStyle/>
          <a:p>
            <a:r>
              <a:rPr lang="en-US" sz="3600" u="sng" dirty="0" smtClean="0"/>
              <a:t>Why is it scary?</a:t>
            </a:r>
            <a:endParaRPr lang="en-US" sz="3600" u="sng" dirty="0"/>
          </a:p>
        </p:txBody>
      </p:sp>
      <p:pic>
        <p:nvPicPr>
          <p:cNvPr id="11" name="Content Placeholder 10"/>
          <p:cNvPicPr>
            <a:picLocks noGrp="1" noChangeAspect="1"/>
          </p:cNvPicPr>
          <p:nvPr>
            <p:ph sz="quarter" idx="4"/>
          </p:nvPr>
        </p:nvPicPr>
        <p:blipFill>
          <a:blip r:embed="rId2"/>
          <a:stretch>
            <a:fillRect/>
          </a:stretch>
        </p:blipFill>
        <p:spPr>
          <a:xfrm>
            <a:off x="5654674" y="2588596"/>
            <a:ext cx="5640097" cy="3750957"/>
          </a:xfrm>
          <a:prstGeom prst="rect">
            <a:avLst/>
          </a:prstGeom>
        </p:spPr>
      </p:pic>
    </p:spTree>
    <p:extLst>
      <p:ext uri="{BB962C8B-B14F-4D97-AF65-F5344CB8AC3E}">
        <p14:creationId xmlns:p14="http://schemas.microsoft.com/office/powerpoint/2010/main" val="1168862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t>Effects of the Speech</a:t>
            </a:r>
            <a:endParaRPr lang="en-US" sz="5400" dirty="0"/>
          </a:p>
        </p:txBody>
      </p:sp>
      <p:pic>
        <p:nvPicPr>
          <p:cNvPr id="9" name="Content Placeholder 8"/>
          <p:cNvPicPr>
            <a:picLocks noGrp="1" noChangeAspect="1"/>
          </p:cNvPicPr>
          <p:nvPr>
            <p:ph sz="half" idx="2"/>
          </p:nvPr>
        </p:nvPicPr>
        <p:blipFill>
          <a:blip r:embed="rId2"/>
          <a:stretch>
            <a:fillRect/>
          </a:stretch>
        </p:blipFill>
        <p:spPr>
          <a:xfrm>
            <a:off x="7794954" y="1411875"/>
            <a:ext cx="3341732" cy="4672237"/>
          </a:xfrm>
          <a:prstGeom prst="rect">
            <a:avLst/>
          </a:prstGeom>
        </p:spPr>
      </p:pic>
      <p:sp>
        <p:nvSpPr>
          <p:cNvPr id="10" name="Rectangle 9"/>
          <p:cNvSpPr/>
          <p:nvPr/>
        </p:nvSpPr>
        <p:spPr>
          <a:xfrm>
            <a:off x="3341825" y="6401227"/>
            <a:ext cx="5482591" cy="646331"/>
          </a:xfrm>
          <a:prstGeom prst="rect">
            <a:avLst/>
          </a:prstGeom>
        </p:spPr>
        <p:txBody>
          <a:bodyPr wrap="none">
            <a:spAutoFit/>
          </a:bodyPr>
          <a:lstStyle/>
          <a:p>
            <a:r>
              <a:rPr lang="en-US" dirty="0" smtClean="0">
                <a:hlinkClick r:id="rId3"/>
              </a:rPr>
              <a:t>https://www.youtube.com/watch?v=fIpjqiy2Sxs</a:t>
            </a:r>
            <a:endParaRPr lang="en-US" dirty="0" smtClean="0"/>
          </a:p>
          <a:p>
            <a:endParaRPr lang="en-US" dirty="0" smtClean="0"/>
          </a:p>
        </p:txBody>
      </p:sp>
      <p:sp>
        <p:nvSpPr>
          <p:cNvPr id="4" name="TextBox 3"/>
          <p:cNvSpPr txBox="1"/>
          <p:nvPr/>
        </p:nvSpPr>
        <p:spPr>
          <a:xfrm>
            <a:off x="840921" y="1543050"/>
            <a:ext cx="5608865" cy="4524315"/>
          </a:xfrm>
          <a:prstGeom prst="rect">
            <a:avLst/>
          </a:prstGeom>
          <a:noFill/>
        </p:spPr>
        <p:txBody>
          <a:bodyPr wrap="square" rtlCol="0">
            <a:spAutoFit/>
          </a:bodyPr>
          <a:lstStyle/>
          <a:p>
            <a:pPr marL="285750" indent="-285750">
              <a:buFont typeface="Arial" pitchFamily="34" charset="0"/>
              <a:buChar char="•"/>
            </a:pPr>
            <a:r>
              <a:rPr lang="en-US" dirty="0" smtClean="0"/>
              <a:t>Vietnam 1964-1973</a:t>
            </a:r>
          </a:p>
          <a:p>
            <a:pPr marL="742950" lvl="1" indent="-285750">
              <a:buFont typeface="Arial" pitchFamily="34" charset="0"/>
              <a:buChar char="•"/>
            </a:pPr>
            <a:r>
              <a:rPr lang="en-US" dirty="0" smtClean="0"/>
              <a:t>The speech resonated with Anti-war protesters </a:t>
            </a:r>
          </a:p>
          <a:p>
            <a:pPr marL="742950" lvl="1" indent="-285750">
              <a:buFont typeface="Arial" pitchFamily="34" charset="0"/>
              <a:buChar char="•"/>
            </a:pPr>
            <a:r>
              <a:rPr lang="en-US" dirty="0" smtClean="0"/>
              <a:t>Seemed “prophetic”</a:t>
            </a:r>
          </a:p>
          <a:p>
            <a:pPr marL="742950" lvl="1" indent="-285750">
              <a:buFont typeface="Arial" pitchFamily="34" charset="0"/>
              <a:buChar char="•"/>
            </a:pPr>
            <a:r>
              <a:rPr lang="en-US" dirty="0" smtClean="0"/>
              <a:t>1964—Ike quoted as saying:</a:t>
            </a:r>
          </a:p>
          <a:p>
            <a:r>
              <a:rPr lang="en-US" dirty="0" smtClean="0"/>
              <a:t>“And the more bombs and bombers built, the more difficult it will be to disarm with honor, to negotiate away their demise.”</a:t>
            </a:r>
          </a:p>
          <a:p>
            <a:endParaRPr lang="en-US" dirty="0"/>
          </a:p>
          <a:p>
            <a:pPr marL="285750" indent="-285750">
              <a:buFont typeface="Arial" pitchFamily="34" charset="0"/>
              <a:buChar char="•"/>
            </a:pPr>
            <a:r>
              <a:rPr lang="en-US" dirty="0" smtClean="0"/>
              <a:t>2003 Iraq War</a:t>
            </a:r>
          </a:p>
          <a:p>
            <a:pPr marL="742950" lvl="1" indent="-285750">
              <a:buFont typeface="Arial" pitchFamily="34" charset="0"/>
              <a:buChar char="•"/>
            </a:pPr>
            <a:r>
              <a:rPr lang="en-US" dirty="0" smtClean="0"/>
              <a:t>Criticisms that Vice-President Dick Cheney is too “chummy” with his former employer, Halliburton.</a:t>
            </a:r>
          </a:p>
          <a:p>
            <a:pPr marL="742950" lvl="1" indent="-285750">
              <a:buFont typeface="Arial" pitchFamily="34" charset="0"/>
              <a:buChar char="•"/>
            </a:pPr>
            <a:endParaRPr lang="en-US" dirty="0"/>
          </a:p>
          <a:p>
            <a:endParaRPr lang="en-US" dirty="0" smtClean="0"/>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38927931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501</TotalTime>
  <Words>747</Words>
  <Application>Microsoft Office PowerPoint</Application>
  <PresentationFormat>Custom</PresentationFormat>
  <Paragraphs>58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Ion</vt:lpstr>
      <vt:lpstr>Eisenhower's  “Military-Industrial Complex” Speech</vt:lpstr>
      <vt:lpstr>“I hate war.” - Eisenhower</vt:lpstr>
      <vt:lpstr>PowerPoint Presentation</vt:lpstr>
      <vt:lpstr>Eisenhower’s Plan </vt:lpstr>
      <vt:lpstr>Arms Race and Space Race</vt:lpstr>
      <vt:lpstr>Rising Tension leads to Rising demand for Weapon Tech</vt:lpstr>
      <vt:lpstr>Eisenhower’s Farewell Speech - January 17th, 1961 </vt:lpstr>
      <vt:lpstr>Military Industrial Complex</vt:lpstr>
      <vt:lpstr>Effects of the Speech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Eisenhower's “Military-Industrial Complex” Speech</dc:title>
  <dc:creator>Sydney Warda</dc:creator>
  <cp:lastModifiedBy>00, 00</cp:lastModifiedBy>
  <cp:revision>26</cp:revision>
  <dcterms:created xsi:type="dcterms:W3CDTF">2016-02-23T14:41:38Z</dcterms:created>
  <dcterms:modified xsi:type="dcterms:W3CDTF">2016-02-26T16:36:05Z</dcterms:modified>
</cp:coreProperties>
</file>