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699" r:id="rId2"/>
  </p:sldMasterIdLst>
  <p:sldIdLst>
    <p:sldId id="256" r:id="rId3"/>
    <p:sldId id="257" r:id="rId4"/>
    <p:sldId id="258" r:id="rId5"/>
    <p:sldId id="260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3B0A-EF8A-4F2E-B5E0-35EC2FCDD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E0C2-CF3D-4784-BDAF-85E43550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4DD3-B5B1-4C1F-BFBC-A1B2F2FD4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0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53BDA-7347-4B56-A182-DC9753B86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AF707-0082-45AA-A462-9C5692D8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06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06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0378D-BF4D-43F1-A358-EF9B568F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06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ADB72-291B-461E-A0C7-0C1E851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5D0A1-6CF3-4AD0-A869-5836954AD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41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1A606-4CF7-460E-8FAD-C0F90CB01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3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6D23-EA89-40A0-AD5C-D8C9042F7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0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78E07-0810-4349-9DE1-49EB2A602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3FCC8-2F17-478C-A013-F1A14ABF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43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A696-F8C7-4FF1-BD4B-DF75FFD60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20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5B90-9163-4F4E-A9D8-CD31452C9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0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F123-8EF7-49C9-A05C-3CFBEB861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26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6F7B-143C-4225-B093-560401BA3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3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E0093-BE75-4330-9827-75372E917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BD440-A41B-4AA7-8DBE-0762B5C0F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0694-76D5-42E3-A534-F74713DE1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434D-3A8D-4114-B09A-F1341D411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17FA-3C30-4F9C-B6E6-FC9C3C829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3578D-C050-498A-906B-904FBCE55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47C1-A2F8-4B4B-9A5A-A5C528B0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5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D8E62-B572-4920-B782-5056415A3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8228B32-1F85-44B3-84E5-4E21020D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056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7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96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0EC439A-CD63-4F35-BD6B-8F933DD46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commons/9/9a/Jupiter_IRBM.jpg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//upload.wikimedia.org/wikipedia/commons/7/79/Marco_Rubio,_Official_Portrait,_112th_Congress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IdsQACxzN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HGs4535W_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us+embargo+on+cuba+1960&amp;source=images&amp;cd=&amp;cad=rja&amp;docid=6ul8X0FOaly8pM&amp;tbnid=1WBLXVEN1UAbcM:&amp;ved=0CAUQjRw&amp;url=http://www.cbc.ca/news/interactives/tl-cuban-missile-crisis/index.html&amp;ei=4btJUePjI6762AXTj4HYCg&amp;psig=AFQjCNFqEB3_d1PjiPGTXiBuqk4FRVvX5g&amp;ust=1363873097299606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cuban+missile+crisis+flexible+response+&amp;source=images&amp;cd=&amp;cad=rja&amp;docid=r_bZw_UA7nVsQM&amp;tbnid=pLrrLeitZzPBCM:&amp;ved=0CAUQjRw&amp;url=http://www2.kirkwoodschools.org/parent_student/khs/plattes/Topics21-23/topics21-23.html&amp;ei=rb9JUZSRJOTw2QWsxIDQBg&amp;psig=AFQjCNEX_kXrtuosnq_TZ7RHHgjnkJpqLg&amp;ust=1363874084678443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hyperlink" Target="http://www.google.com/url?sa=i&amp;rct=j&amp;q=cuban+missile+crisis+flexible+response+&amp;source=images&amp;cd=&amp;cad=rja&amp;docid=2Zlx8X9tfXOrdM&amp;tbnid=Kke3AR3VRVPEwM:&amp;ved=0CAUQjRw&amp;url=http://cantotalk.blogspot.com/2012_10_01_archive.html&amp;ei=979JUb23MIyE2QX82IGABg&amp;psig=AFQjCNEX_kXrtuosnq_TZ7RHHgjnkJpqLg&amp;ust=13638740846784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jfkinaguralamericanrhetor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800600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555750"/>
          </a:xfrm>
        </p:spPr>
        <p:txBody>
          <a:bodyPr/>
          <a:lstStyle/>
          <a:p>
            <a:pPr eaLnBrk="1" hangingPunct="1"/>
            <a:r>
              <a:rPr lang="en-US" sz="4400" smtClean="0"/>
              <a:t>Election of 1960 and Kennedy’s Foreign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Ending the Crisis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Soviets turn back their inbound ships to Cuba</a:t>
            </a:r>
          </a:p>
          <a:p>
            <a:pPr>
              <a:defRPr/>
            </a:pPr>
            <a:r>
              <a:rPr lang="en-US" sz="2000" dirty="0" smtClean="0"/>
              <a:t>Secretary of State Dean Rusk: “We were eyeball to eyeball and the other fellow just blinked…”</a:t>
            </a:r>
          </a:p>
          <a:p>
            <a:pPr>
              <a:defRPr/>
            </a:pPr>
            <a:r>
              <a:rPr lang="en-US" sz="2000" dirty="0" smtClean="0"/>
              <a:t>Publically Khrushchev offered to remove the missiles in return for a “no invasion of Cuba” Pledge from JFK</a:t>
            </a:r>
          </a:p>
          <a:p>
            <a:pPr>
              <a:defRPr/>
            </a:pPr>
            <a:r>
              <a:rPr lang="en-US" sz="2000" dirty="0" smtClean="0"/>
              <a:t>Privately Khrushchev demanded that the U.S. dismantle missiles stationed in Turkey</a:t>
            </a:r>
          </a:p>
        </p:txBody>
      </p:sp>
      <p:pic>
        <p:nvPicPr>
          <p:cNvPr id="14340" name="Picture 2" descr="File:Jupiter IRB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1" r="20769"/>
          <a:stretch>
            <a:fillRect/>
          </a:stretch>
        </p:blipFill>
        <p:spPr bwMode="auto">
          <a:xfrm>
            <a:off x="5105400" y="1552575"/>
            <a:ext cx="3173413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Kennedy and Khrushchev take Heat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648200" cy="50292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Khrushchev’s prestige in the Soviet Union and around the world was damaged</a:t>
            </a:r>
          </a:p>
          <a:p>
            <a:pPr>
              <a:defRPr/>
            </a:pPr>
            <a:r>
              <a:rPr lang="en-US" sz="2400" dirty="0" smtClean="0"/>
              <a:t>Kennedy also criticized by both sides</a:t>
            </a:r>
          </a:p>
          <a:p>
            <a:pPr lvl="1">
              <a:defRPr/>
            </a:pPr>
            <a:r>
              <a:rPr lang="en-US" sz="1800" dirty="0" smtClean="0"/>
              <a:t>Accused of brinkmanship for not doing more diplomatic talking</a:t>
            </a:r>
          </a:p>
          <a:p>
            <a:pPr lvl="1">
              <a:defRPr/>
            </a:pPr>
            <a:r>
              <a:rPr lang="en-US" sz="1800" dirty="0" smtClean="0"/>
              <a:t>Accused of passing up opportunity to invade Cuba and oust a communist dictator</a:t>
            </a:r>
          </a:p>
          <a:p>
            <a:pPr lvl="1">
              <a:defRPr/>
            </a:pPr>
            <a:r>
              <a:rPr lang="en-US" sz="1800" dirty="0" smtClean="0"/>
              <a:t>Cuban exiles blame democrats for losing Cuba</a:t>
            </a:r>
          </a:p>
          <a:p>
            <a:pPr lvl="1">
              <a:defRPr/>
            </a:pPr>
            <a:r>
              <a:rPr lang="en-US" sz="1800" dirty="0" smtClean="0"/>
              <a:t>Today a large number of Cubans especially in Florida are staunchly Republican</a:t>
            </a:r>
          </a:p>
        </p:txBody>
      </p:sp>
      <p:pic>
        <p:nvPicPr>
          <p:cNvPr id="15364" name="Picture 2" descr="File:Marco Rubio, Official Portrait, 112th Cong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3" t="3642" r="23093" b="18652"/>
          <a:stretch>
            <a:fillRect/>
          </a:stretch>
        </p:blipFill>
        <p:spPr bwMode="auto">
          <a:xfrm>
            <a:off x="6054725" y="1600200"/>
            <a:ext cx="1662113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5673725" y="4719638"/>
            <a:ext cx="24241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/>
              <a:t>Republican </a:t>
            </a:r>
            <a:r>
              <a:rPr lang="en-US" dirty="0" smtClean="0"/>
              <a:t>Florida Senator: </a:t>
            </a:r>
            <a:r>
              <a:rPr lang="en-US" dirty="0"/>
              <a:t>Marco Rubio. Born in 1971 to Cuban parents who immigrated to the US in 1956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Crisis in Berlin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1961, 3 million East Germans had fled into West Berlin</a:t>
            </a:r>
          </a:p>
          <a:p>
            <a:pPr eaLnBrk="1" hangingPunct="1">
              <a:defRPr/>
            </a:pPr>
            <a:r>
              <a:rPr lang="en-US" sz="2000" smtClean="0"/>
              <a:t>Makes the Soviets and communism look bad</a:t>
            </a:r>
          </a:p>
          <a:p>
            <a:pPr eaLnBrk="1" hangingPunct="1">
              <a:defRPr/>
            </a:pPr>
            <a:r>
              <a:rPr lang="en-US" sz="2000" smtClean="0"/>
              <a:t>Brief period of tension in which everyone assumed the Soviets would invade west Berlin </a:t>
            </a:r>
          </a:p>
          <a:p>
            <a:pPr eaLnBrk="1" hangingPunct="1">
              <a:defRPr/>
            </a:pPr>
            <a:r>
              <a:rPr lang="en-US" sz="2000" smtClean="0"/>
              <a:t>Khrushev’s desire to save face but not start World War III led to the construction of the Berlin Wall.</a:t>
            </a:r>
          </a:p>
          <a:p>
            <a:pPr eaLnBrk="1" hangingPunct="1">
              <a:defRPr/>
            </a:pPr>
            <a:r>
              <a:rPr lang="en-US" sz="2000" smtClean="0"/>
              <a:t>The Berlin Wall ended the Berlin Crisis but further aggravated Cold War tensions</a:t>
            </a:r>
          </a:p>
        </p:txBody>
      </p:sp>
      <p:pic>
        <p:nvPicPr>
          <p:cNvPr id="16388" name="Picture 5" descr="672b3f8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28575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Berlinwal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7049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to Ease Cold War Tension?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1963: A “Hot Line” was established between the White House and the Kremlin</a:t>
            </a:r>
          </a:p>
          <a:p>
            <a:pPr lvl="1">
              <a:defRPr/>
            </a:pPr>
            <a:r>
              <a:rPr lang="en-US" sz="2400" dirty="0" smtClean="0"/>
              <a:t>Dedicated phone enabled the leaders of the two countries to communicate at once should another crisis arise</a:t>
            </a:r>
          </a:p>
          <a:p>
            <a:pPr lvl="1">
              <a:defRPr/>
            </a:pPr>
            <a:r>
              <a:rPr lang="en-US" sz="2400" dirty="0" smtClean="0"/>
              <a:t>Solve the problem of trying to “read” into the actions of each country to determine if an Nuclear strike is imminent</a:t>
            </a:r>
          </a:p>
          <a:p>
            <a:pPr>
              <a:defRPr/>
            </a:pPr>
            <a:r>
              <a:rPr lang="en-US" sz="2800" dirty="0" smtClean="0"/>
              <a:t>Limited Test Ban Treaty</a:t>
            </a:r>
          </a:p>
          <a:p>
            <a:pPr lvl="1">
              <a:defRPr/>
            </a:pPr>
            <a:r>
              <a:rPr lang="en-US" sz="2400" dirty="0" smtClean="0"/>
              <a:t>Barred Nuclear Testing in the atmosphere</a:t>
            </a:r>
          </a:p>
          <a:p>
            <a:pPr lvl="1">
              <a:defRPr/>
            </a:pPr>
            <a:r>
              <a:rPr lang="en-US" sz="2400" dirty="0" smtClean="0"/>
              <a:t>While the Cold war is still in effect, the Nuclear threat has reduced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Election of 1960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396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Nixon vs. Kennedy</a:t>
            </a:r>
          </a:p>
          <a:p>
            <a:pPr lvl="1" eaLnBrk="1" hangingPunct="1">
              <a:defRPr/>
            </a:pPr>
            <a:r>
              <a:rPr lang="en-US" sz="2000" dirty="0" smtClean="0"/>
              <a:t>Economy in minor recession</a:t>
            </a:r>
          </a:p>
          <a:p>
            <a:pPr lvl="1" eaLnBrk="1" hangingPunct="1">
              <a:defRPr/>
            </a:pPr>
            <a:r>
              <a:rPr lang="en-US" sz="2000" dirty="0" smtClean="0"/>
              <a:t>Losing the Cold War?</a:t>
            </a:r>
          </a:p>
          <a:p>
            <a:pPr lvl="1" eaLnBrk="1" hangingPunct="1">
              <a:defRPr/>
            </a:pPr>
            <a:r>
              <a:rPr lang="en-US" sz="2000" dirty="0" smtClean="0"/>
              <a:t>Kennedy promised active leadership “to get America moving again.”</a:t>
            </a:r>
          </a:p>
          <a:p>
            <a:pPr lvl="1" eaLnBrk="1" hangingPunct="1">
              <a:defRPr/>
            </a:pPr>
            <a:r>
              <a:rPr lang="en-US" sz="2000" dirty="0" smtClean="0"/>
              <a:t>Nixon hoped Ike’s popularity would help him along with his experience</a:t>
            </a:r>
          </a:p>
          <a:p>
            <a:pPr eaLnBrk="1" hangingPunct="1">
              <a:defRPr/>
            </a:pPr>
            <a:r>
              <a:rPr lang="en-US" sz="2400" dirty="0" smtClean="0"/>
              <a:t>In reality both candidates had very similar views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6148" name="Picture 5" descr="image?id=78214&amp;rendTypeId=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16537" r="4651" b="10913"/>
          <a:stretch/>
        </p:blipFill>
        <p:spPr bwMode="auto">
          <a:xfrm>
            <a:off x="4759139" y="1295400"/>
            <a:ext cx="360381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icture_2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-779" r="50058" b="13767"/>
          <a:stretch/>
        </p:blipFill>
        <p:spPr bwMode="auto">
          <a:xfrm>
            <a:off x="5715000" y="3733800"/>
            <a:ext cx="2266950" cy="290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Cont. Election of 1960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5029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Factors against Kennedy:</a:t>
            </a:r>
          </a:p>
          <a:p>
            <a:pPr lvl="1" eaLnBrk="1" hangingPunct="1">
              <a:defRPr/>
            </a:pPr>
            <a:r>
              <a:rPr lang="en-US" sz="1600" dirty="0" smtClean="0"/>
              <a:t>Would be second </a:t>
            </a:r>
            <a:r>
              <a:rPr lang="en-US" sz="1600" dirty="0"/>
              <a:t>youngest president in the nations history, at 43.</a:t>
            </a:r>
          </a:p>
          <a:p>
            <a:pPr lvl="1" eaLnBrk="1" hangingPunct="1">
              <a:defRPr/>
            </a:pPr>
            <a:r>
              <a:rPr lang="en-US" sz="1600" dirty="0" smtClean="0"/>
              <a:t>Americans worried having a Roman Catholic in the white house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Nixon: expert on foreign policy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hope of exposing Kennedy’s inexperience</a:t>
            </a:r>
          </a:p>
          <a:p>
            <a:pPr eaLnBrk="1" hangingPunct="1">
              <a:defRPr/>
            </a:pPr>
            <a:r>
              <a:rPr lang="en-US" sz="2000" dirty="0" smtClean="0"/>
              <a:t>September </a:t>
            </a:r>
            <a:r>
              <a:rPr lang="en-US" sz="2000" dirty="0"/>
              <a:t>26, 1960 70 million TV viewers </a:t>
            </a:r>
            <a:r>
              <a:rPr lang="en-US" sz="2000" dirty="0" smtClean="0"/>
              <a:t>watched the first ever televised presidential debate </a:t>
            </a:r>
          </a:p>
          <a:p>
            <a:pPr lvl="1" eaLnBrk="1" hangingPunct="1">
              <a:defRPr/>
            </a:pPr>
            <a:r>
              <a:rPr lang="en-US" sz="1600" dirty="0" smtClean="0"/>
              <a:t>Kennedy: Coached by television producers; Spoke and Looked better than Nixon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The debate launched a new era in American Politics: The television age</a:t>
            </a:r>
          </a:p>
        </p:txBody>
      </p:sp>
      <p:pic>
        <p:nvPicPr>
          <p:cNvPr id="7172" name="Picture 6" descr="kennedy-nixon-deb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30480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4495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Nixon Sweating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General info on 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 New Military Policy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534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Won the election in part because he accused the Eisenhower administration of allowing a “Missile Gap” to develop between the US and the Soviet Union</a:t>
            </a:r>
          </a:p>
          <a:p>
            <a:pPr eaLnBrk="1" hangingPunct="1">
              <a:defRPr/>
            </a:pPr>
            <a:r>
              <a:rPr lang="en-US" sz="2400" dirty="0" smtClean="0"/>
              <a:t>Turns out there was one…..we had a huge lead in nuclear missiles </a:t>
            </a:r>
          </a:p>
          <a:p>
            <a:pPr eaLnBrk="1" hangingPunct="1">
              <a:defRPr/>
            </a:pPr>
            <a:r>
              <a:rPr lang="en-US" sz="2400" dirty="0" smtClean="0"/>
              <a:t>Kennedy and Secretary </a:t>
            </a:r>
            <a:r>
              <a:rPr lang="en-US" sz="2400" smtClean="0"/>
              <a:t>of Def. </a:t>
            </a:r>
            <a:r>
              <a:rPr lang="en-US" sz="2400" dirty="0" smtClean="0"/>
              <a:t>McNamara worked to  redefine the nation’s nuclear strategy (Flexible Response)</a:t>
            </a:r>
          </a:p>
          <a:p>
            <a:pPr eaLnBrk="1" hangingPunct="1">
              <a:defRPr/>
            </a:pPr>
            <a:r>
              <a:rPr lang="en-US" sz="2400" dirty="0" smtClean="0"/>
              <a:t>Kennedy increased spending on defense to boost </a:t>
            </a:r>
            <a:r>
              <a:rPr lang="en-US" sz="2400" b="1" u="sng" dirty="0" smtClean="0"/>
              <a:t>conventional military</a:t>
            </a:r>
            <a:r>
              <a:rPr lang="en-US" sz="2400" dirty="0" smtClean="0"/>
              <a:t> forces</a:t>
            </a:r>
          </a:p>
          <a:p>
            <a:pPr eaLnBrk="1" hangingPunct="1">
              <a:defRPr/>
            </a:pPr>
            <a:r>
              <a:rPr lang="en-US" sz="2400" dirty="0" smtClean="0"/>
              <a:t>He also tripled the overall nuclear capabilities of the U.S.</a:t>
            </a:r>
          </a:p>
        </p:txBody>
      </p:sp>
      <p:pic>
        <p:nvPicPr>
          <p:cNvPr id="8196" name="Picture 5" descr="military_200602200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24384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15515254_5f2b21d6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 descr="U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4800600"/>
            <a:ext cx="2362200" cy="188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Crises Over Cuba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defRPr/>
            </a:pPr>
            <a:r>
              <a:rPr lang="en-US" sz="2400" b="1" u="sng" dirty="0" smtClean="0">
                <a:latin typeface="Courier New" pitchFamily="49" charset="0"/>
                <a:cs typeface="Courier New" pitchFamily="49" charset="0"/>
              </a:rPr>
              <a:t>First Crisis: Castro’s Revolution</a:t>
            </a:r>
          </a:p>
          <a:p>
            <a:pPr lvl="1"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1956-1959 led a guerilla war to topple dictator </a:t>
            </a:r>
            <a:r>
              <a:rPr lang="en-US" sz="2000" b="1" dirty="0" err="1" smtClean="0">
                <a:latin typeface="+mj-lt"/>
                <a:cs typeface="Courier New" pitchFamily="49" charset="0"/>
              </a:rPr>
              <a:t>Fulgencio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Batista</a:t>
            </a:r>
          </a:p>
          <a:p>
            <a:pPr lvl="2"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Early on promised democracy</a:t>
            </a:r>
          </a:p>
          <a:p>
            <a:pPr lvl="2"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“Revolutionaries are not born they are made by poverty, inequality, and dictatorship.”</a:t>
            </a:r>
          </a:p>
          <a:p>
            <a:pPr lvl="1">
              <a:defRPr/>
            </a:pPr>
            <a:r>
              <a:rPr lang="en-US" sz="2000" b="1" dirty="0" smtClean="0">
                <a:cs typeface="Courier New" pitchFamily="49" charset="0"/>
              </a:rPr>
              <a:t>Anti-Imperialism or Straying towards Communism?</a:t>
            </a:r>
          </a:p>
          <a:p>
            <a:pPr lvl="2"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Seized three American and British Oil refineries</a:t>
            </a:r>
          </a:p>
          <a:p>
            <a:pPr lvl="2"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Broke up commercial farms (owned by American sugar companies) into communes to be worked by formerly landless peasants</a:t>
            </a:r>
          </a:p>
          <a:p>
            <a:pPr lvl="2"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Prior to the Revolution 75% of crop land owned by U.S. Companies</a:t>
            </a:r>
          </a:p>
          <a:p>
            <a:pPr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Congress creates a “Trade Embargo” against Cuba to force Castro from power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Effects of American Embargo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sz="2000" b="1" dirty="0">
                <a:cs typeface="Courier New" pitchFamily="49" charset="0"/>
              </a:rPr>
              <a:t>By 1960 it was clear that </a:t>
            </a:r>
            <a:r>
              <a:rPr lang="en-US" sz="2000" b="1" dirty="0" smtClean="0">
                <a:cs typeface="Courier New" pitchFamily="49" charset="0"/>
              </a:rPr>
              <a:t>Castro </a:t>
            </a:r>
            <a:r>
              <a:rPr lang="en-US" sz="2000" b="1" dirty="0">
                <a:cs typeface="Courier New" pitchFamily="49" charset="0"/>
              </a:rPr>
              <a:t>was creating a communist </a:t>
            </a:r>
            <a:r>
              <a:rPr lang="en-US" sz="2000" b="1" dirty="0" smtClean="0">
                <a:cs typeface="Courier New" pitchFamily="49" charset="0"/>
              </a:rPr>
              <a:t>dictatorship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sz="1800" dirty="0" smtClean="0">
                <a:cs typeface="Courier New" pitchFamily="49" charset="0"/>
              </a:rPr>
              <a:t>Openly declares himself a communist in late 1960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sz="1800" dirty="0" smtClean="0">
                <a:cs typeface="Courier New" pitchFamily="49" charset="0"/>
              </a:rPr>
              <a:t>Publically invites the Soviet Union to aid Cuba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en-US" sz="1800" dirty="0" smtClean="0">
                <a:cs typeface="Courier New" pitchFamily="49" charset="0"/>
              </a:rPr>
              <a:t>Both Dangerous and Embarrassing to the United States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/>
              <a:t>Soviet Union sends food and weapons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Castro represses all opposition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10% population flee for U.S.</a:t>
            </a:r>
          </a:p>
        </p:txBody>
      </p:sp>
      <p:pic>
        <p:nvPicPr>
          <p:cNvPr id="10244" name="Picture 5" descr="aaaa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42"/>
          <a:stretch>
            <a:fillRect/>
          </a:stretch>
        </p:blipFill>
        <p:spPr>
          <a:xfrm>
            <a:off x="412750" y="1295400"/>
            <a:ext cx="4114800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6" descr="http://www.cbc.ca/news/interactives/tl-cuban-missile-crisis/timeline/images/castro-khrushchev-1960RTR1HRY9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/>
          <a:stretch>
            <a:fillRect/>
          </a:stretch>
        </p:blipFill>
        <p:spPr bwMode="auto">
          <a:xfrm>
            <a:off x="381000" y="3525838"/>
            <a:ext cx="41798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Bay of Pigs Invasion</a:t>
            </a:r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4114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CIA authorized by Eisenhower to train Cuban Refugees and send them back to Cuba to cause an uprising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Kennedy was skeptical, but allowed 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Total failure….CIA made major mistakes in its intelligence.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Kennedy accepted the blame despite the fact that it wasn’t his fault…But he remembered the lesson..He makes the decisions from now on!</a:t>
            </a:r>
          </a:p>
        </p:txBody>
      </p:sp>
      <p:pic>
        <p:nvPicPr>
          <p:cNvPr id="11268" name="Picture 8" descr="20060417-cast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838200"/>
            <a:ext cx="37084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Crisis: Nuclear Threat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8382000" cy="51054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Soviet Union continued to send weapons to Cuba through the summer of 1962</a:t>
            </a:r>
          </a:p>
          <a:p>
            <a:pPr lvl="1">
              <a:defRPr/>
            </a:pPr>
            <a:r>
              <a:rPr lang="en-US" sz="2000" dirty="0" smtClean="0"/>
              <a:t>Publically, the Soviet Union promised the U.S. (through the United Nations and diplomatic talks) that they would not put “offensive weapons” in Cuba (Nuclear)</a:t>
            </a:r>
          </a:p>
          <a:p>
            <a:pPr lvl="1">
              <a:defRPr/>
            </a:pPr>
            <a:r>
              <a:rPr lang="en-US" sz="2000" dirty="0" smtClean="0"/>
              <a:t>October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1962: U-2 Spy Planes discover Soviet missile bases in Cuba</a:t>
            </a:r>
          </a:p>
          <a:p>
            <a:pPr lvl="2">
              <a:defRPr/>
            </a:pPr>
            <a:r>
              <a:rPr lang="en-US" sz="1800" dirty="0" smtClean="0"/>
              <a:t>Some missiles already capable of launching</a:t>
            </a:r>
          </a:p>
          <a:p>
            <a:pPr lvl="2">
              <a:defRPr/>
            </a:pPr>
            <a:r>
              <a:rPr lang="en-US" sz="1800" dirty="0" smtClean="0"/>
              <a:t>Most American Cities could be reached within 15 minutes or less</a:t>
            </a:r>
          </a:p>
          <a:p>
            <a:pPr>
              <a:defRPr/>
            </a:pPr>
            <a:r>
              <a:rPr lang="en-US" sz="2600" dirty="0" smtClean="0"/>
              <a:t>October 22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: Kennedy informs the nation in a news conference that there are Nuclear Missiles in Cuba</a:t>
            </a:r>
          </a:p>
          <a:p>
            <a:pPr lvl="1">
              <a:defRPr/>
            </a:pPr>
            <a:r>
              <a:rPr lang="en-US" sz="2000" dirty="0" smtClean="0"/>
              <a:t>He will attempt a diplomatic solution</a:t>
            </a:r>
          </a:p>
          <a:p>
            <a:pPr lvl="1">
              <a:defRPr/>
            </a:pPr>
            <a:r>
              <a:rPr lang="en-US" sz="2000" dirty="0" smtClean="0"/>
              <a:t>prepared to invade Cuba with the full force of American military power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Cuban Missile Crisis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50292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Warning: If missiles are launched from Cuba, the U.S. will launch a full scale attack on the Soviet Union</a:t>
            </a:r>
          </a:p>
          <a:p>
            <a:pPr>
              <a:defRPr/>
            </a:pPr>
            <a:r>
              <a:rPr lang="en-US" sz="2000" dirty="0" smtClean="0"/>
              <a:t>First real use of FLEXIBLE RESPONSE</a:t>
            </a:r>
          </a:p>
          <a:p>
            <a:pPr lvl="1">
              <a:defRPr/>
            </a:pPr>
            <a:r>
              <a:rPr lang="en-US" sz="1800" dirty="0" smtClean="0"/>
              <a:t>Uses small amount of real force around Cuba by instituting a Naval blockade or “Quarantine” to prevent further missile delivery</a:t>
            </a:r>
          </a:p>
          <a:p>
            <a:pPr lvl="1">
              <a:defRPr/>
            </a:pPr>
            <a:r>
              <a:rPr lang="en-US" sz="1800" dirty="0" smtClean="0"/>
              <a:t>It demonstrates JFK’s willingness to use force, but doesn’t use so much force that the Soviets feel compelled to respond with aggression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3316" name="Picture 2" descr="http://www2.kirkwoodschools.org/parent_student/khs/plattes/Topics21-23/topics21-232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22449" r="15788"/>
          <a:stretch>
            <a:fillRect/>
          </a:stretch>
        </p:blipFill>
        <p:spPr bwMode="auto">
          <a:xfrm>
            <a:off x="4306888" y="3048000"/>
            <a:ext cx="43672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http://jspivey.wikispaces.com/file/view/23oct62_wpost.gif/34489671/23oct62_wpost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911"/>
          <a:stretch>
            <a:fillRect/>
          </a:stretch>
        </p:blipFill>
        <p:spPr bwMode="auto">
          <a:xfrm>
            <a:off x="4306888" y="1447800"/>
            <a:ext cx="4367212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896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</vt:lpstr>
      <vt:lpstr>Refined</vt:lpstr>
      <vt:lpstr>Election of 1960 and Kennedy’s Foreign Policy</vt:lpstr>
      <vt:lpstr>Election of 1960</vt:lpstr>
      <vt:lpstr>Cont. Election of 1960</vt:lpstr>
      <vt:lpstr>A New Military Policy</vt:lpstr>
      <vt:lpstr>Crises Over Cuba</vt:lpstr>
      <vt:lpstr>Effects of American Embargo</vt:lpstr>
      <vt:lpstr>Bay of Pigs Invasion</vt:lpstr>
      <vt:lpstr>2nd Crisis: Nuclear Threat</vt:lpstr>
      <vt:lpstr>Cuban Missile Crisis</vt:lpstr>
      <vt:lpstr>Ending the Crisis</vt:lpstr>
      <vt:lpstr>Kennedy and Khrushchev take Heat</vt:lpstr>
      <vt:lpstr>Crisis in Berlin</vt:lpstr>
      <vt:lpstr>How to Ease Cold War Tension?</vt:lpstr>
    </vt:vector>
  </TitlesOfParts>
  <Company>Oswego CUSD308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1960 and Kennedy’s Domestic Policy</dc:title>
  <dc:creator>Student</dc:creator>
  <cp:lastModifiedBy>00, 00</cp:lastModifiedBy>
  <cp:revision>27</cp:revision>
  <cp:lastPrinted>1601-01-01T00:00:00Z</cp:lastPrinted>
  <dcterms:created xsi:type="dcterms:W3CDTF">2008-04-17T13:17:29Z</dcterms:created>
  <dcterms:modified xsi:type="dcterms:W3CDTF">2014-02-27T13:04:54Z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